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3625" cy="30275213"/>
  <p:notesSz cx="6858000" cy="9144000"/>
  <p:defaultTextStyle>
    <a:defPPr>
      <a:defRPr lang="en-US"/>
    </a:defPPr>
    <a:lvl1pPr marL="0" algn="l" defTabSz="2479578" rtl="0" eaLnBrk="1" latinLnBrk="0" hangingPunct="1">
      <a:defRPr sz="4881" kern="1200">
        <a:solidFill>
          <a:schemeClr val="tx1"/>
        </a:solidFill>
        <a:latin typeface="+mn-lt"/>
        <a:ea typeface="+mn-ea"/>
        <a:cs typeface="+mn-cs"/>
      </a:defRPr>
    </a:lvl1pPr>
    <a:lvl2pPr marL="1239789" algn="l" defTabSz="2479578" rtl="0" eaLnBrk="1" latinLnBrk="0" hangingPunct="1">
      <a:defRPr sz="4881" kern="1200">
        <a:solidFill>
          <a:schemeClr val="tx1"/>
        </a:solidFill>
        <a:latin typeface="+mn-lt"/>
        <a:ea typeface="+mn-ea"/>
        <a:cs typeface="+mn-cs"/>
      </a:defRPr>
    </a:lvl2pPr>
    <a:lvl3pPr marL="2479578" algn="l" defTabSz="2479578" rtl="0" eaLnBrk="1" latinLnBrk="0" hangingPunct="1">
      <a:defRPr sz="4881" kern="1200">
        <a:solidFill>
          <a:schemeClr val="tx1"/>
        </a:solidFill>
        <a:latin typeface="+mn-lt"/>
        <a:ea typeface="+mn-ea"/>
        <a:cs typeface="+mn-cs"/>
      </a:defRPr>
    </a:lvl3pPr>
    <a:lvl4pPr marL="3719368" algn="l" defTabSz="2479578" rtl="0" eaLnBrk="1" latinLnBrk="0" hangingPunct="1">
      <a:defRPr sz="4881" kern="1200">
        <a:solidFill>
          <a:schemeClr val="tx1"/>
        </a:solidFill>
        <a:latin typeface="+mn-lt"/>
        <a:ea typeface="+mn-ea"/>
        <a:cs typeface="+mn-cs"/>
      </a:defRPr>
    </a:lvl4pPr>
    <a:lvl5pPr marL="4959157" algn="l" defTabSz="2479578" rtl="0" eaLnBrk="1" latinLnBrk="0" hangingPunct="1">
      <a:defRPr sz="4881" kern="1200">
        <a:solidFill>
          <a:schemeClr val="tx1"/>
        </a:solidFill>
        <a:latin typeface="+mn-lt"/>
        <a:ea typeface="+mn-ea"/>
        <a:cs typeface="+mn-cs"/>
      </a:defRPr>
    </a:lvl5pPr>
    <a:lvl6pPr marL="6198946" algn="l" defTabSz="2479578" rtl="0" eaLnBrk="1" latinLnBrk="0" hangingPunct="1">
      <a:defRPr sz="4881" kern="1200">
        <a:solidFill>
          <a:schemeClr val="tx1"/>
        </a:solidFill>
        <a:latin typeface="+mn-lt"/>
        <a:ea typeface="+mn-ea"/>
        <a:cs typeface="+mn-cs"/>
      </a:defRPr>
    </a:lvl6pPr>
    <a:lvl7pPr marL="7438735" algn="l" defTabSz="2479578" rtl="0" eaLnBrk="1" latinLnBrk="0" hangingPunct="1">
      <a:defRPr sz="4881" kern="1200">
        <a:solidFill>
          <a:schemeClr val="tx1"/>
        </a:solidFill>
        <a:latin typeface="+mn-lt"/>
        <a:ea typeface="+mn-ea"/>
        <a:cs typeface="+mn-cs"/>
      </a:defRPr>
    </a:lvl7pPr>
    <a:lvl8pPr marL="8678525" algn="l" defTabSz="2479578" rtl="0" eaLnBrk="1" latinLnBrk="0" hangingPunct="1">
      <a:defRPr sz="4881" kern="1200">
        <a:solidFill>
          <a:schemeClr val="tx1"/>
        </a:solidFill>
        <a:latin typeface="+mn-lt"/>
        <a:ea typeface="+mn-ea"/>
        <a:cs typeface="+mn-cs"/>
      </a:defRPr>
    </a:lvl8pPr>
    <a:lvl9pPr marL="9918314" algn="l" defTabSz="2479578" rtl="0" eaLnBrk="1" latinLnBrk="0" hangingPunct="1">
      <a:defRPr sz="488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userDrawn="1">
          <p15:clr>
            <a:srgbClr val="A4A3A4"/>
          </p15:clr>
        </p15:guide>
        <p15:guide id="2" pos="67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ars Steiks" initials="IS" lastIdx="1" clrIdx="0">
    <p:extLst>
      <p:ext uri="{19B8F6BF-5375-455C-9EA6-DF929625EA0E}">
        <p15:presenceInfo xmlns:p15="http://schemas.microsoft.com/office/powerpoint/2012/main" userId="Ingars Stei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7F31"/>
    <a:srgbClr val="006B67"/>
    <a:srgbClr val="A12730"/>
    <a:srgbClr val="00A6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00" autoAdjust="0"/>
    <p:restoredTop sz="94660"/>
  </p:normalViewPr>
  <p:slideViewPr>
    <p:cSldViewPr snapToGrid="0">
      <p:cViewPr varScale="1">
        <p:scale>
          <a:sx n="31" d="100"/>
          <a:sy n="31" d="100"/>
        </p:scale>
        <p:origin x="3426" y="120"/>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Sheet1!$A$1:$A$43</c:f>
              <c:numCache>
                <c:formatCode>General</c:formatCode>
                <c:ptCount val="43"/>
                <c:pt idx="0">
                  <c:v>95</c:v>
                </c:pt>
                <c:pt idx="1">
                  <c:v>50</c:v>
                </c:pt>
                <c:pt idx="2">
                  <c:v>36</c:v>
                </c:pt>
                <c:pt idx="3">
                  <c:v>27</c:v>
                </c:pt>
                <c:pt idx="4">
                  <c:v>56</c:v>
                </c:pt>
                <c:pt idx="5">
                  <c:v>60</c:v>
                </c:pt>
                <c:pt idx="6">
                  <c:v>75</c:v>
                </c:pt>
                <c:pt idx="7">
                  <c:v>90</c:v>
                </c:pt>
                <c:pt idx="8">
                  <c:v>32</c:v>
                </c:pt>
                <c:pt idx="9">
                  <c:v>60</c:v>
                </c:pt>
                <c:pt idx="10">
                  <c:v>90</c:v>
                </c:pt>
                <c:pt idx="11">
                  <c:v>29</c:v>
                </c:pt>
                <c:pt idx="12">
                  <c:v>81</c:v>
                </c:pt>
                <c:pt idx="13">
                  <c:v>35</c:v>
                </c:pt>
                <c:pt idx="14">
                  <c:v>2</c:v>
                </c:pt>
                <c:pt idx="15">
                  <c:v>16</c:v>
                </c:pt>
                <c:pt idx="16">
                  <c:v>28</c:v>
                </c:pt>
                <c:pt idx="17">
                  <c:v>64</c:v>
                </c:pt>
                <c:pt idx="18">
                  <c:v>15</c:v>
                </c:pt>
                <c:pt idx="19">
                  <c:v>96</c:v>
                </c:pt>
                <c:pt idx="20">
                  <c:v>67</c:v>
                </c:pt>
                <c:pt idx="21">
                  <c:v>74</c:v>
                </c:pt>
                <c:pt idx="22">
                  <c:v>46</c:v>
                </c:pt>
                <c:pt idx="23">
                  <c:v>87</c:v>
                </c:pt>
                <c:pt idx="24">
                  <c:v>4</c:v>
                </c:pt>
                <c:pt idx="25">
                  <c:v>7</c:v>
                </c:pt>
                <c:pt idx="26">
                  <c:v>50</c:v>
                </c:pt>
                <c:pt idx="27">
                  <c:v>66</c:v>
                </c:pt>
                <c:pt idx="28">
                  <c:v>96</c:v>
                </c:pt>
                <c:pt idx="29">
                  <c:v>53</c:v>
                </c:pt>
                <c:pt idx="30">
                  <c:v>80</c:v>
                </c:pt>
                <c:pt idx="31">
                  <c:v>5</c:v>
                </c:pt>
                <c:pt idx="32">
                  <c:v>62</c:v>
                </c:pt>
                <c:pt idx="33">
                  <c:v>55</c:v>
                </c:pt>
                <c:pt idx="34">
                  <c:v>42</c:v>
                </c:pt>
                <c:pt idx="35">
                  <c:v>3</c:v>
                </c:pt>
                <c:pt idx="36">
                  <c:v>7</c:v>
                </c:pt>
                <c:pt idx="37">
                  <c:v>76</c:v>
                </c:pt>
                <c:pt idx="38">
                  <c:v>57</c:v>
                </c:pt>
                <c:pt idx="39">
                  <c:v>14</c:v>
                </c:pt>
                <c:pt idx="40">
                  <c:v>11</c:v>
                </c:pt>
                <c:pt idx="41">
                  <c:v>94</c:v>
                </c:pt>
                <c:pt idx="42">
                  <c:v>28</c:v>
                </c:pt>
              </c:numCache>
            </c:numRef>
          </c:xVal>
          <c:yVal>
            <c:numRef>
              <c:f>Sheet1!$B$1:$B$43</c:f>
              <c:numCache>
                <c:formatCode>0</c:formatCode>
                <c:ptCount val="43"/>
                <c:pt idx="0">
                  <c:v>189.05</c:v>
                </c:pt>
                <c:pt idx="1">
                  <c:v>999.5</c:v>
                </c:pt>
                <c:pt idx="2">
                  <c:v>179.64</c:v>
                </c:pt>
                <c:pt idx="3">
                  <c:v>539.73</c:v>
                </c:pt>
                <c:pt idx="4">
                  <c:v>167.44</c:v>
                </c:pt>
                <c:pt idx="5">
                  <c:v>299.39999999999998</c:v>
                </c:pt>
                <c:pt idx="6">
                  <c:v>149.25</c:v>
                </c:pt>
                <c:pt idx="7">
                  <c:v>449.1</c:v>
                </c:pt>
                <c:pt idx="8">
                  <c:v>63.68</c:v>
                </c:pt>
                <c:pt idx="9">
                  <c:v>539.4</c:v>
                </c:pt>
                <c:pt idx="10">
                  <c:v>449.1</c:v>
                </c:pt>
                <c:pt idx="11">
                  <c:v>57.71</c:v>
                </c:pt>
                <c:pt idx="12">
                  <c:v>1619.19</c:v>
                </c:pt>
                <c:pt idx="13">
                  <c:v>174.65</c:v>
                </c:pt>
                <c:pt idx="14">
                  <c:v>250</c:v>
                </c:pt>
                <c:pt idx="15">
                  <c:v>255.84</c:v>
                </c:pt>
                <c:pt idx="16">
                  <c:v>251.72</c:v>
                </c:pt>
                <c:pt idx="17">
                  <c:v>575.36</c:v>
                </c:pt>
                <c:pt idx="18">
                  <c:v>299.85000000000002</c:v>
                </c:pt>
                <c:pt idx="19">
                  <c:v>479.04</c:v>
                </c:pt>
                <c:pt idx="20">
                  <c:v>86.43</c:v>
                </c:pt>
                <c:pt idx="21">
                  <c:v>1183.26</c:v>
                </c:pt>
                <c:pt idx="22">
                  <c:v>413.54</c:v>
                </c:pt>
                <c:pt idx="23">
                  <c:v>1305</c:v>
                </c:pt>
                <c:pt idx="24">
                  <c:v>19.96</c:v>
                </c:pt>
                <c:pt idx="25">
                  <c:v>139.93</c:v>
                </c:pt>
                <c:pt idx="26">
                  <c:v>249.5</c:v>
                </c:pt>
                <c:pt idx="27">
                  <c:v>131.34</c:v>
                </c:pt>
                <c:pt idx="28">
                  <c:v>479.04</c:v>
                </c:pt>
                <c:pt idx="29">
                  <c:v>68.37</c:v>
                </c:pt>
                <c:pt idx="30">
                  <c:v>719.2</c:v>
                </c:pt>
                <c:pt idx="31">
                  <c:v>625</c:v>
                </c:pt>
                <c:pt idx="32">
                  <c:v>309.38</c:v>
                </c:pt>
                <c:pt idx="33">
                  <c:v>686.95</c:v>
                </c:pt>
                <c:pt idx="34">
                  <c:v>1005.9</c:v>
                </c:pt>
                <c:pt idx="35">
                  <c:v>825</c:v>
                </c:pt>
                <c:pt idx="36">
                  <c:v>479.04</c:v>
                </c:pt>
                <c:pt idx="37">
                  <c:v>151.24</c:v>
                </c:pt>
                <c:pt idx="38">
                  <c:v>1139.43</c:v>
                </c:pt>
                <c:pt idx="39">
                  <c:v>68.37</c:v>
                </c:pt>
                <c:pt idx="40">
                  <c:v>54.89</c:v>
                </c:pt>
                <c:pt idx="41">
                  <c:v>1879.06</c:v>
                </c:pt>
                <c:pt idx="42">
                  <c:v>139.72</c:v>
                </c:pt>
              </c:numCache>
            </c:numRef>
          </c:yVal>
          <c:smooth val="0"/>
        </c:ser>
        <c:dLbls>
          <c:showLegendKey val="0"/>
          <c:showVal val="0"/>
          <c:showCatName val="0"/>
          <c:showSerName val="0"/>
          <c:showPercent val="0"/>
          <c:showBubbleSize val="0"/>
        </c:dLbls>
        <c:axId val="-1536047936"/>
        <c:axId val="-1536053376"/>
      </c:scatterChart>
      <c:valAx>
        <c:axId val="-15360479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r>
                  <a:rPr lang="en-US"/>
                  <a:t>Voltage, V</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crossAx val="-1536053376"/>
        <c:crosses val="autoZero"/>
        <c:crossBetween val="midCat"/>
      </c:valAx>
      <c:valAx>
        <c:axId val="-1536053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r>
                  <a:rPr lang="en-US"/>
                  <a:t>Current, A</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crossAx val="-1536047936"/>
        <c:crosses val="autoZero"/>
        <c:crossBetween val="midCat"/>
      </c:valAx>
      <c:spPr>
        <a:noFill/>
        <a:ln>
          <a:noFill/>
        </a:ln>
        <a:effectLst/>
      </c:spPr>
    </c:plotArea>
    <c:plotVisOnly val="1"/>
    <c:dispBlanksAs val="gap"/>
    <c:showDLblsOverMax val="0"/>
  </c:chart>
  <c:spPr>
    <a:noFill/>
    <a:ln>
      <a:noFill/>
    </a:ln>
    <a:effectLst/>
  </c:spPr>
  <c:txPr>
    <a:bodyPr/>
    <a:lstStyle/>
    <a:p>
      <a:pPr>
        <a:defRPr sz="1000">
          <a:latin typeface="Minion Pro" panose="02040503050306020203" pitchFamily="18" charset="0"/>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trendline>
            <c:spPr>
              <a:ln w="19050" cap="rnd">
                <a:solidFill>
                  <a:srgbClr val="C00000"/>
                </a:solidFill>
                <a:prstDash val="solid"/>
              </a:ln>
              <a:effectLst/>
            </c:spPr>
            <c:trendlineType val="movingAvg"/>
            <c:period val="10"/>
            <c:dispRSqr val="0"/>
            <c:dispEq val="0"/>
          </c:trendline>
          <c:yVal>
            <c:numRef>
              <c:f>Sheet1!$A$1:$A$43</c:f>
              <c:numCache>
                <c:formatCode>General</c:formatCode>
                <c:ptCount val="43"/>
                <c:pt idx="0">
                  <c:v>95</c:v>
                </c:pt>
                <c:pt idx="1">
                  <c:v>50</c:v>
                </c:pt>
                <c:pt idx="2">
                  <c:v>36</c:v>
                </c:pt>
                <c:pt idx="3">
                  <c:v>27</c:v>
                </c:pt>
                <c:pt idx="4">
                  <c:v>56</c:v>
                </c:pt>
                <c:pt idx="5">
                  <c:v>60</c:v>
                </c:pt>
                <c:pt idx="6">
                  <c:v>75</c:v>
                </c:pt>
                <c:pt idx="7">
                  <c:v>90</c:v>
                </c:pt>
                <c:pt idx="8">
                  <c:v>32</c:v>
                </c:pt>
                <c:pt idx="9">
                  <c:v>60</c:v>
                </c:pt>
                <c:pt idx="10">
                  <c:v>90</c:v>
                </c:pt>
                <c:pt idx="11">
                  <c:v>29</c:v>
                </c:pt>
                <c:pt idx="12">
                  <c:v>81</c:v>
                </c:pt>
                <c:pt idx="13">
                  <c:v>35</c:v>
                </c:pt>
                <c:pt idx="14">
                  <c:v>2</c:v>
                </c:pt>
                <c:pt idx="15">
                  <c:v>16</c:v>
                </c:pt>
                <c:pt idx="16">
                  <c:v>28</c:v>
                </c:pt>
                <c:pt idx="17">
                  <c:v>64</c:v>
                </c:pt>
                <c:pt idx="18">
                  <c:v>15</c:v>
                </c:pt>
                <c:pt idx="19">
                  <c:v>96</c:v>
                </c:pt>
                <c:pt idx="20">
                  <c:v>67</c:v>
                </c:pt>
                <c:pt idx="21">
                  <c:v>74</c:v>
                </c:pt>
                <c:pt idx="22">
                  <c:v>46</c:v>
                </c:pt>
                <c:pt idx="23">
                  <c:v>87</c:v>
                </c:pt>
                <c:pt idx="24">
                  <c:v>4</c:v>
                </c:pt>
                <c:pt idx="25">
                  <c:v>7</c:v>
                </c:pt>
                <c:pt idx="26">
                  <c:v>50</c:v>
                </c:pt>
                <c:pt idx="27">
                  <c:v>66</c:v>
                </c:pt>
                <c:pt idx="28">
                  <c:v>96</c:v>
                </c:pt>
                <c:pt idx="29">
                  <c:v>53</c:v>
                </c:pt>
                <c:pt idx="30">
                  <c:v>80</c:v>
                </c:pt>
                <c:pt idx="31">
                  <c:v>5</c:v>
                </c:pt>
                <c:pt idx="32">
                  <c:v>62</c:v>
                </c:pt>
                <c:pt idx="33">
                  <c:v>55</c:v>
                </c:pt>
                <c:pt idx="34">
                  <c:v>42</c:v>
                </c:pt>
                <c:pt idx="35">
                  <c:v>3</c:v>
                </c:pt>
                <c:pt idx="36">
                  <c:v>7</c:v>
                </c:pt>
                <c:pt idx="37">
                  <c:v>76</c:v>
                </c:pt>
                <c:pt idx="38">
                  <c:v>57</c:v>
                </c:pt>
                <c:pt idx="39">
                  <c:v>14</c:v>
                </c:pt>
                <c:pt idx="40">
                  <c:v>11</c:v>
                </c:pt>
                <c:pt idx="41">
                  <c:v>94</c:v>
                </c:pt>
                <c:pt idx="42">
                  <c:v>28</c:v>
                </c:pt>
              </c:numCache>
            </c:numRef>
          </c:yVal>
          <c:smooth val="0"/>
        </c:ser>
        <c:dLbls>
          <c:showLegendKey val="0"/>
          <c:showVal val="0"/>
          <c:showCatName val="0"/>
          <c:showSerName val="0"/>
          <c:showPercent val="0"/>
          <c:showBubbleSize val="0"/>
        </c:dLbls>
        <c:axId val="-1536045216"/>
        <c:axId val="-1320241216"/>
      </c:scatterChart>
      <c:valAx>
        <c:axId val="-15360452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r>
                  <a:rPr lang="en-US"/>
                  <a:t>Current,</a:t>
                </a:r>
                <a:r>
                  <a:rPr lang="en-US" baseline="0"/>
                  <a:t> A</a:t>
                </a:r>
                <a:endParaRPr 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crossAx val="-1320241216"/>
        <c:crosses val="autoZero"/>
        <c:crossBetween val="midCat"/>
      </c:valAx>
      <c:valAx>
        <c:axId val="-13202412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r>
                  <a:rPr lang="en-US"/>
                  <a:t>Power</a:t>
                </a:r>
                <a:r>
                  <a:rPr lang="en-US" baseline="0"/>
                  <a:t>. W</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crossAx val="-1536045216"/>
        <c:crosses val="autoZero"/>
        <c:crossBetween val="midCat"/>
      </c:valAx>
      <c:spPr>
        <a:noFill/>
        <a:ln>
          <a:noFill/>
        </a:ln>
        <a:effectLst/>
      </c:spPr>
    </c:plotArea>
    <c:plotVisOnly val="1"/>
    <c:dispBlanksAs val="gap"/>
    <c:showDLblsOverMax val="0"/>
  </c:chart>
  <c:spPr>
    <a:noFill/>
    <a:ln>
      <a:noFill/>
    </a:ln>
    <a:effectLst/>
  </c:spPr>
  <c:txPr>
    <a:bodyPr/>
    <a:lstStyle/>
    <a:p>
      <a:pPr>
        <a:defRPr sz="1000">
          <a:latin typeface="Minion Pro" panose="02040503050306020203" pitchFamily="18" charset="0"/>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1780455153949129"/>
          <c:w val="0.92565394064715134"/>
          <c:h val="0.88219544846050868"/>
        </c:manualLayout>
      </c:layout>
      <c:ofPieChart>
        <c:ofPieType val="pie"/>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Lbls>
            <c:dLbl>
              <c:idx val="0"/>
              <c:layout/>
              <c:tx>
                <c:rich>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a:t>AC/DC</a:t>
                    </a:r>
                    <a:r>
                      <a:rPr lang="en-US" baseline="0"/>
                      <a:t>
</a:t>
                    </a:r>
                    <a:fld id="{7F361FFD-4E1E-4A8B-BD0B-E8C56D4322C2}" type="PERCENTAGE">
                      <a:rPr lang="en-US" baseline="0"/>
                      <a:pPr>
                        <a:defRPr/>
                      </a:pPr>
                      <a:t>[PERCENTAGE]</a:t>
                    </a:fld>
                    <a:endParaRPr lang="en-US" baseline="0"/>
                  </a:p>
                </c:rich>
              </c:tx>
              <c:spPr>
                <a:noFill/>
                <a:ln>
                  <a:noFill/>
                </a:ln>
                <a:effectLst/>
              </c:spPr>
              <c:txPr>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tx>
                <c:rich>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a:t>DC/AC</a:t>
                    </a:r>
                    <a:r>
                      <a:rPr lang="en-US" baseline="0"/>
                      <a:t>
</a:t>
                    </a:r>
                    <a:fld id="{55AD771A-A1E9-4894-9EA7-7B946CFE47DC}" type="PERCENTAGE">
                      <a:rPr lang="en-US" baseline="0"/>
                      <a:pPr>
                        <a:defRPr/>
                      </a:pPr>
                      <a:t>[PERCENTAGE]</a:t>
                    </a:fld>
                    <a:endParaRPr lang="en-US" baseline="0"/>
                  </a:p>
                </c:rich>
              </c:tx>
              <c:spPr>
                <a:noFill/>
                <a:ln>
                  <a:noFill/>
                </a:ln>
                <a:effectLst/>
              </c:spPr>
              <c:txPr>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2"/>
              <c:layout/>
              <c:tx>
                <c:rich>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a:t>DC/DC</a:t>
                    </a:r>
                    <a:r>
                      <a:rPr lang="en-US" baseline="0"/>
                      <a:t>
</a:t>
                    </a:r>
                    <a:fld id="{F227890B-AB31-447F-BDCE-EB41F328EFC8}" type="PERCENTAGE">
                      <a:rPr lang="en-US" baseline="0"/>
                      <a:pPr>
                        <a:defRPr/>
                      </a:pPr>
                      <a:t>[PERCENTAGE]</a:t>
                    </a:fld>
                    <a:endParaRPr lang="en-US" baseline="0"/>
                  </a:p>
                </c:rich>
              </c:tx>
              <c:spPr>
                <a:noFill/>
                <a:ln>
                  <a:noFill/>
                </a:ln>
                <a:effectLst/>
              </c:spPr>
              <c:txPr>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3"/>
              <c:layout/>
              <c:tx>
                <c:rich>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a:t>Other AC</a:t>
                    </a:r>
                    <a:r>
                      <a:rPr lang="en-US" baseline="0"/>
                      <a:t>
</a:t>
                    </a:r>
                    <a:fld id="{D72487BE-F457-47A5-9FD4-07E3FF448712}" type="PERCENTAGE">
                      <a:rPr lang="en-US" baseline="0"/>
                      <a:pPr>
                        <a:defRPr/>
                      </a:pPr>
                      <a:t>[PERCENTAGE]</a:t>
                    </a:fld>
                    <a:endParaRPr lang="en-US" baseline="0"/>
                  </a:p>
                </c:rich>
              </c:tx>
              <c:spPr>
                <a:noFill/>
                <a:ln>
                  <a:noFill/>
                </a:ln>
                <a:effectLst/>
              </c:spPr>
              <c:txPr>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4"/>
              <c:layout/>
              <c:tx>
                <c:rich>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r>
                      <a:rPr lang="en-US"/>
                      <a:t>AC/AC</a:t>
                    </a:r>
                    <a:r>
                      <a:rPr lang="en-US" baseline="0"/>
                      <a:t>
</a:t>
                    </a:r>
                    <a:fld id="{1B1BDC2F-4A02-46C2-A932-D99F9E977F20}" type="PERCENTAGE">
                      <a:rPr lang="en-US" baseline="0"/>
                      <a:pPr>
                        <a:defRPr/>
                      </a:pPr>
                      <a:t>[PERCENTAGE]</a:t>
                    </a:fld>
                    <a:endParaRPr lang="en-US" baseline="0"/>
                  </a:p>
                </c:rich>
              </c:tx>
              <c:spPr>
                <a:noFill/>
                <a:ln>
                  <a:noFill/>
                </a:ln>
                <a:effectLst/>
              </c:spPr>
              <c:txPr>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lv-LV"/>
                </a:p>
              </c:txPr>
              <c:dLblPos val="outEnd"/>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5"/>
              <c:spPr>
                <a:noFill/>
                <a:ln>
                  <a:noFill/>
                </a:ln>
                <a:effectLst/>
              </c:spPr>
              <c:txPr>
                <a:bodyPr rot="0" spcFirstLastPara="1" vertOverflow="ellipsis" vert="horz" wrap="square" anchor="ctr" anchorCtr="1"/>
                <a:lstStyle/>
                <a:p>
                  <a:pPr>
                    <a:defRPr sz="1330" b="0" i="0" u="none" strike="noStrike" kern="1200" cap="none" spc="0" baseline="0">
                      <a:ln w="0"/>
                      <a:solidFill>
                        <a:schemeClr val="tx1"/>
                      </a:solidFill>
                      <a:effectLst>
                        <a:outerShdw blurRad="38100" dist="19050" dir="2700000" algn="tl" rotWithShape="0">
                          <a:schemeClr val="dk1">
                            <a:alpha val="40000"/>
                          </a:schemeClr>
                        </a:outerShdw>
                      </a:effectLst>
                      <a:latin typeface="+mn-lt"/>
                      <a:ea typeface="+mn-ea"/>
                      <a:cs typeface="+mn-cs"/>
                    </a:defRPr>
                  </a:pPr>
                  <a:endParaRPr lang="lv-LV"/>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Sheet1!$A$1:$A$5</c:f>
              <c:numCache>
                <c:formatCode>General</c:formatCode>
                <c:ptCount val="5"/>
                <c:pt idx="0">
                  <c:v>95</c:v>
                </c:pt>
                <c:pt idx="1">
                  <c:v>50</c:v>
                </c:pt>
                <c:pt idx="2">
                  <c:v>36</c:v>
                </c:pt>
                <c:pt idx="3">
                  <c:v>27</c:v>
                </c:pt>
                <c:pt idx="4">
                  <c:v>56</c:v>
                </c:pt>
              </c:numCache>
            </c:numRef>
          </c:val>
        </c:ser>
        <c:dLbls>
          <c:dLblPos val="outEnd"/>
          <c:showLegendKey val="0"/>
          <c:showVal val="0"/>
          <c:showCatName val="0"/>
          <c:showSerName val="0"/>
          <c:showPercent val="1"/>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b="0" cap="none" spc="0">
          <a:ln w="0"/>
          <a:solidFill>
            <a:schemeClr val="tx1"/>
          </a:solidFill>
          <a:effectLst>
            <a:outerShdw blurRad="38100" dist="19050" dir="2700000" algn="tl" rotWithShape="0">
              <a:schemeClr val="dk1">
                <a:alpha val="40000"/>
              </a:schemeClr>
            </a:outerShdw>
          </a:effectLst>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spPr>
            <a:ln w="28575" cap="rnd">
              <a:solidFill>
                <a:schemeClr val="accent1"/>
              </a:solidFill>
              <a:round/>
            </a:ln>
            <a:effectLst/>
          </c:spPr>
          <c:marker>
            <c:symbol val="none"/>
          </c:marker>
          <c:val>
            <c:numRef>
              <c:f>Sheet1!$B$26:$B$43</c:f>
              <c:numCache>
                <c:formatCode>0</c:formatCode>
                <c:ptCount val="18"/>
                <c:pt idx="0">
                  <c:v>139.93</c:v>
                </c:pt>
                <c:pt idx="1">
                  <c:v>249.5</c:v>
                </c:pt>
                <c:pt idx="2">
                  <c:v>131.34</c:v>
                </c:pt>
                <c:pt idx="3">
                  <c:v>479.04</c:v>
                </c:pt>
                <c:pt idx="4">
                  <c:v>68.37</c:v>
                </c:pt>
                <c:pt idx="5">
                  <c:v>719.2</c:v>
                </c:pt>
                <c:pt idx="6">
                  <c:v>625</c:v>
                </c:pt>
                <c:pt idx="7">
                  <c:v>309.38</c:v>
                </c:pt>
                <c:pt idx="8">
                  <c:v>686.95</c:v>
                </c:pt>
                <c:pt idx="9">
                  <c:v>1005.9</c:v>
                </c:pt>
                <c:pt idx="10">
                  <c:v>825</c:v>
                </c:pt>
                <c:pt idx="11">
                  <c:v>479.04</c:v>
                </c:pt>
                <c:pt idx="12">
                  <c:v>151.24</c:v>
                </c:pt>
                <c:pt idx="13">
                  <c:v>1139.43</c:v>
                </c:pt>
                <c:pt idx="14">
                  <c:v>68.37</c:v>
                </c:pt>
                <c:pt idx="15">
                  <c:v>54.89</c:v>
                </c:pt>
                <c:pt idx="16">
                  <c:v>1879.06</c:v>
                </c:pt>
                <c:pt idx="17">
                  <c:v>139.72</c:v>
                </c:pt>
              </c:numCache>
            </c:numRef>
          </c:val>
        </c:ser>
        <c:dLbls>
          <c:showLegendKey val="0"/>
          <c:showVal val="0"/>
          <c:showCatName val="0"/>
          <c:showSerName val="0"/>
          <c:showPercent val="0"/>
          <c:showBubbleSize val="0"/>
        </c:dLbls>
        <c:axId val="-1320239584"/>
        <c:axId val="-1320245568"/>
      </c:radarChart>
      <c:catAx>
        <c:axId val="-132023958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crossAx val="-1320245568"/>
        <c:crosses val="autoZero"/>
        <c:auto val="1"/>
        <c:lblAlgn val="ctr"/>
        <c:lblOffset val="100"/>
        <c:noMultiLvlLbl val="0"/>
      </c:catAx>
      <c:valAx>
        <c:axId val="-13202455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inion Pro" panose="02040503050306020203" pitchFamily="18" charset="0"/>
                <a:ea typeface="+mn-ea"/>
                <a:cs typeface="+mn-cs"/>
              </a:defRPr>
            </a:pPr>
            <a:endParaRPr lang="lv-LV"/>
          </a:p>
        </c:txPr>
        <c:crossAx val="-1320239584"/>
        <c:crosses val="autoZero"/>
        <c:crossBetween val="between"/>
      </c:valAx>
      <c:spPr>
        <a:noFill/>
        <a:ln>
          <a:noFill/>
        </a:ln>
        <a:effectLst/>
      </c:spPr>
    </c:plotArea>
    <c:plotVisOnly val="1"/>
    <c:dispBlanksAs val="gap"/>
    <c:showDLblsOverMax val="0"/>
  </c:chart>
  <c:spPr>
    <a:noFill/>
    <a:ln>
      <a:noFill/>
    </a:ln>
    <a:effectLst/>
  </c:spPr>
  <c:txPr>
    <a:bodyPr/>
    <a:lstStyle/>
    <a:p>
      <a:pPr>
        <a:defRPr sz="1000">
          <a:latin typeface="Minion Pro" panose="02040503050306020203" pitchFamily="18" charset="0"/>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smtClean="0"/>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FBCE4A-87EB-486A-B3D9-88C316BC88E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327370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FBCE4A-87EB-486A-B3D9-88C316BC88E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1367492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FBCE4A-87EB-486A-B3D9-88C316BC88E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282527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FBCE4A-87EB-486A-B3D9-88C316BC88E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1993640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smtClean="0"/>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BCE4A-87EB-486A-B3D9-88C316BC88EB}"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84349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FBCE4A-87EB-486A-B3D9-88C316BC88EB}"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406207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smtClean="0"/>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smtClean="0"/>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FBCE4A-87EB-486A-B3D9-88C316BC88EB}"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153597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FBCE4A-87EB-486A-B3D9-88C316BC88EB}"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2639530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BCE4A-87EB-486A-B3D9-88C316BC88EB}"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244245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smtClean="0"/>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BCE4A-87EB-486A-B3D9-88C316BC88EB}"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1851588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smtClean="0"/>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FBCE4A-87EB-486A-B3D9-88C316BC88EB}"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E28025-BFAD-44FB-BC55-D948AC306C63}" type="slidenum">
              <a:rPr lang="en-US" smtClean="0"/>
              <a:t>‹#›</a:t>
            </a:fld>
            <a:endParaRPr lang="en-US"/>
          </a:p>
        </p:txBody>
      </p:sp>
    </p:spTree>
    <p:extLst>
      <p:ext uri="{BB962C8B-B14F-4D97-AF65-F5344CB8AC3E}">
        <p14:creationId xmlns:p14="http://schemas.microsoft.com/office/powerpoint/2010/main" val="302949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CEFBCE4A-87EB-486A-B3D9-88C316BC88EB}" type="datetimeFigureOut">
              <a:rPr lang="en-US" smtClean="0"/>
              <a:t>1/20/2015</a:t>
            </a:fld>
            <a:endParaRPr lang="en-US"/>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0DE28025-BFAD-44FB-BC55-D948AC306C63}" type="slidenum">
              <a:rPr lang="en-US" smtClean="0"/>
              <a:t>‹#›</a:t>
            </a:fld>
            <a:endParaRPr lang="en-US"/>
          </a:p>
        </p:txBody>
      </p:sp>
    </p:spTree>
    <p:extLst>
      <p:ext uri="{BB962C8B-B14F-4D97-AF65-F5344CB8AC3E}">
        <p14:creationId xmlns:p14="http://schemas.microsoft.com/office/powerpoint/2010/main" val="4196498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000" y="180000"/>
            <a:ext cx="20664000" cy="180000"/>
          </a:xfrm>
          <a:prstGeom prst="rect">
            <a:avLst/>
          </a:prstGeom>
          <a:solidFill>
            <a:srgbClr val="006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0664000" y="360000"/>
            <a:ext cx="180000" cy="1589760"/>
          </a:xfrm>
          <a:prstGeom prst="rect">
            <a:avLst/>
          </a:prstGeom>
          <a:solidFill>
            <a:srgbClr val="006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024000" y="180000"/>
            <a:ext cx="180000" cy="2952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0484000" y="29520000"/>
            <a:ext cx="540000" cy="18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40000" y="29880000"/>
            <a:ext cx="20664000" cy="180000"/>
          </a:xfrm>
          <a:prstGeom prst="rect">
            <a:avLst/>
          </a:prstGeom>
          <a:solidFill>
            <a:srgbClr val="BA7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80000" y="540000"/>
            <a:ext cx="180000" cy="29520000"/>
          </a:xfrm>
          <a:prstGeom prst="rect">
            <a:avLst/>
          </a:prstGeom>
          <a:solidFill>
            <a:srgbClr val="00A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40000" y="29160000"/>
            <a:ext cx="180000" cy="720000"/>
          </a:xfrm>
          <a:prstGeom prst="rect">
            <a:avLst/>
          </a:prstGeom>
          <a:solidFill>
            <a:srgbClr val="BA7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60000" y="540000"/>
            <a:ext cx="177450" cy="180000"/>
          </a:xfrm>
          <a:prstGeom prst="rect">
            <a:avLst/>
          </a:prstGeom>
          <a:solidFill>
            <a:srgbClr val="00A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9904" y="539610"/>
            <a:ext cx="540000" cy="540000"/>
          </a:xfrm>
          <a:prstGeom prst="rect">
            <a:avLst/>
          </a:prstGeom>
          <a:solidFill>
            <a:srgbClr val="006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99904" y="539610"/>
            <a:ext cx="540000" cy="54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79904" y="539610"/>
            <a:ext cx="540000" cy="540000"/>
          </a:xfrm>
          <a:prstGeom prst="rect">
            <a:avLst/>
          </a:prstGeom>
          <a:solidFill>
            <a:srgbClr val="BA7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959904" y="539610"/>
            <a:ext cx="540000" cy="540000"/>
          </a:xfrm>
          <a:prstGeom prst="rect">
            <a:avLst/>
          </a:prstGeom>
          <a:solidFill>
            <a:srgbClr val="00A6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674996" y="540000"/>
            <a:ext cx="15809004" cy="540000"/>
          </a:xfrm>
          <a:prstGeom prst="rect">
            <a:avLst/>
          </a:prstGeom>
          <a:solidFill>
            <a:srgbClr val="00A6D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b="1" dirty="0" smtClean="0"/>
              <a:t>The </a:t>
            </a:r>
            <a:r>
              <a:rPr lang="lv-LV" sz="2400" b="1" dirty="0" smtClean="0"/>
              <a:t>4th</a:t>
            </a:r>
            <a:r>
              <a:rPr lang="en-US" sz="2400" b="1" dirty="0" smtClean="0"/>
              <a:t> </a:t>
            </a:r>
            <a:r>
              <a:rPr lang="en-US" sz="2400" b="1" dirty="0" smtClean="0"/>
              <a:t>International </a:t>
            </a:r>
            <a:r>
              <a:rPr lang="en-US" sz="2400" b="1" dirty="0"/>
              <a:t>Doctoral </a:t>
            </a:r>
            <a:r>
              <a:rPr lang="en-US" sz="2400" b="1" dirty="0" smtClean="0"/>
              <a:t>School of </a:t>
            </a:r>
            <a:r>
              <a:rPr lang="en-US" sz="2400" b="1" dirty="0"/>
              <a:t>Electrical Engineering and Power Electronics | May </a:t>
            </a:r>
            <a:r>
              <a:rPr lang="lv-LV" sz="2400" b="1" dirty="0" smtClean="0"/>
              <a:t>29</a:t>
            </a:r>
            <a:r>
              <a:rPr lang="en-US" sz="2400" b="1" dirty="0" smtClean="0"/>
              <a:t>-</a:t>
            </a:r>
            <a:r>
              <a:rPr lang="lv-LV" sz="2400" b="1" dirty="0" smtClean="0"/>
              <a:t>30</a:t>
            </a:r>
            <a:r>
              <a:rPr lang="en-US" sz="2400" b="1" dirty="0" smtClean="0"/>
              <a:t>, </a:t>
            </a:r>
            <a:r>
              <a:rPr lang="en-US" sz="2400" b="1" dirty="0" smtClean="0"/>
              <a:t>2014 | </a:t>
            </a:r>
            <a:r>
              <a:rPr lang="en-US" sz="2400" b="1" dirty="0" err="1" smtClean="0"/>
              <a:t>Ronisi</a:t>
            </a:r>
            <a:r>
              <a:rPr lang="en-US" sz="2400" b="1" dirty="0" smtClean="0"/>
              <a:t>, Latvia</a:t>
            </a:r>
            <a:endParaRPr lang="en-US" sz="2400" b="1" dirty="0"/>
          </a:p>
        </p:txBody>
      </p:sp>
      <p:sp>
        <p:nvSpPr>
          <p:cNvPr id="22" name="Rectangle 21"/>
          <p:cNvSpPr/>
          <p:nvPr/>
        </p:nvSpPr>
        <p:spPr>
          <a:xfrm>
            <a:off x="540000" y="2129760"/>
            <a:ext cx="20304000" cy="2520000"/>
          </a:xfrm>
          <a:prstGeom prst="rect">
            <a:avLst/>
          </a:prstGeom>
          <a:solidFill>
            <a:srgbClr val="006B6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7200" b="1" spc="-150" dirty="0" smtClean="0"/>
              <a:t>The Template for The </a:t>
            </a:r>
            <a:r>
              <a:rPr lang="lv-LV" sz="7200" b="1" spc="-150" dirty="0" smtClean="0"/>
              <a:t>4</a:t>
            </a:r>
            <a:r>
              <a:rPr lang="lv-LV" sz="7200" b="1" spc="-150" baseline="30000" dirty="0" smtClean="0"/>
              <a:t>th</a:t>
            </a:r>
            <a:r>
              <a:rPr lang="en-US" sz="7200" b="1" spc="-150" dirty="0" smtClean="0"/>
              <a:t> </a:t>
            </a:r>
            <a:r>
              <a:rPr lang="en-US" sz="7200" b="1" spc="-150" dirty="0" smtClean="0"/>
              <a:t>International </a:t>
            </a:r>
            <a:r>
              <a:rPr lang="en-US" sz="7200" b="1" spc="-150" dirty="0"/>
              <a:t>Doctoral School</a:t>
            </a:r>
          </a:p>
          <a:p>
            <a:pPr algn="ctr"/>
            <a:r>
              <a:rPr lang="en-US" sz="7200" b="1" spc="-150" dirty="0"/>
              <a:t>of Electrical Engineering and Power Electronics</a:t>
            </a:r>
          </a:p>
        </p:txBody>
      </p:sp>
      <p:sp>
        <p:nvSpPr>
          <p:cNvPr id="25" name="TextBox 24"/>
          <p:cNvSpPr txBox="1"/>
          <p:nvPr/>
        </p:nvSpPr>
        <p:spPr>
          <a:xfrm>
            <a:off x="1077450" y="1080000"/>
            <a:ext cx="6672917" cy="461665"/>
          </a:xfrm>
          <a:prstGeom prst="rect">
            <a:avLst/>
          </a:prstGeom>
          <a:noFill/>
        </p:spPr>
        <p:txBody>
          <a:bodyPr wrap="none" rtlCol="0">
            <a:spAutoFit/>
          </a:bodyPr>
          <a:lstStyle/>
          <a:p>
            <a:r>
              <a:rPr lang="en-US" sz="2400" i="1" dirty="0" smtClean="0">
                <a:solidFill>
                  <a:srgbClr val="006B67"/>
                </a:solidFill>
              </a:rPr>
              <a:t>PhD student: </a:t>
            </a:r>
            <a:r>
              <a:rPr lang="en-US" sz="2400" b="1" dirty="0" smtClean="0">
                <a:solidFill>
                  <a:srgbClr val="006B67"/>
                </a:solidFill>
              </a:rPr>
              <a:t>Janis </a:t>
            </a:r>
            <a:r>
              <a:rPr lang="en-US" sz="2400" b="1" dirty="0" err="1" smtClean="0">
                <a:solidFill>
                  <a:srgbClr val="006B67"/>
                </a:solidFill>
              </a:rPr>
              <a:t>Berzins</a:t>
            </a:r>
            <a:r>
              <a:rPr lang="en-US" sz="2400" dirty="0" smtClean="0">
                <a:solidFill>
                  <a:srgbClr val="006B67"/>
                </a:solidFill>
              </a:rPr>
              <a:t>, Riga Technical University</a:t>
            </a:r>
            <a:endParaRPr lang="en-US" sz="2400" dirty="0">
              <a:solidFill>
                <a:srgbClr val="006B67"/>
              </a:solidFill>
            </a:endParaRPr>
          </a:p>
        </p:txBody>
      </p:sp>
      <p:sp>
        <p:nvSpPr>
          <p:cNvPr id="26" name="TextBox 25"/>
          <p:cNvSpPr txBox="1"/>
          <p:nvPr/>
        </p:nvSpPr>
        <p:spPr>
          <a:xfrm>
            <a:off x="1077450" y="1538927"/>
            <a:ext cx="9284080" cy="461665"/>
          </a:xfrm>
          <a:prstGeom prst="rect">
            <a:avLst/>
          </a:prstGeom>
          <a:noFill/>
        </p:spPr>
        <p:txBody>
          <a:bodyPr wrap="none" rtlCol="0">
            <a:spAutoFit/>
          </a:bodyPr>
          <a:lstStyle/>
          <a:p>
            <a:r>
              <a:rPr lang="en-US" sz="2400" i="1" dirty="0">
                <a:solidFill>
                  <a:srgbClr val="006B67"/>
                </a:solidFill>
              </a:rPr>
              <a:t>Supervisor: </a:t>
            </a:r>
            <a:r>
              <a:rPr lang="en-US" sz="2400" dirty="0">
                <a:solidFill>
                  <a:srgbClr val="006B67"/>
                </a:solidFill>
              </a:rPr>
              <a:t>Prof., Dr. </a:t>
            </a:r>
            <a:r>
              <a:rPr lang="en-US" sz="2400" dirty="0" err="1">
                <a:solidFill>
                  <a:srgbClr val="006B67"/>
                </a:solidFill>
              </a:rPr>
              <a:t>habil</a:t>
            </a:r>
            <a:r>
              <a:rPr lang="en-US" sz="2400" dirty="0">
                <a:solidFill>
                  <a:srgbClr val="006B67"/>
                </a:solidFill>
              </a:rPr>
              <a:t>. sc. </a:t>
            </a:r>
            <a:r>
              <a:rPr lang="en-US" sz="2400" dirty="0" err="1">
                <a:solidFill>
                  <a:srgbClr val="006B67"/>
                </a:solidFill>
              </a:rPr>
              <a:t>ing</a:t>
            </a:r>
            <a:r>
              <a:rPr lang="en-US" sz="2400" dirty="0">
                <a:solidFill>
                  <a:srgbClr val="006B67"/>
                </a:solidFill>
              </a:rPr>
              <a:t>. </a:t>
            </a:r>
            <a:r>
              <a:rPr lang="en-US" sz="2400" b="1" dirty="0" err="1" smtClean="0">
                <a:solidFill>
                  <a:srgbClr val="006B67"/>
                </a:solidFill>
              </a:rPr>
              <a:t>Peteris</a:t>
            </a:r>
            <a:r>
              <a:rPr lang="en-US" sz="2400" b="1" dirty="0">
                <a:solidFill>
                  <a:srgbClr val="006B67"/>
                </a:solidFill>
              </a:rPr>
              <a:t> </a:t>
            </a:r>
            <a:r>
              <a:rPr lang="en-US" sz="2400" b="1" dirty="0" err="1" smtClean="0">
                <a:solidFill>
                  <a:srgbClr val="006B67"/>
                </a:solidFill>
              </a:rPr>
              <a:t>Liepa</a:t>
            </a:r>
            <a:r>
              <a:rPr lang="en-US" sz="2400" dirty="0" smtClean="0">
                <a:solidFill>
                  <a:srgbClr val="006B67"/>
                </a:solidFill>
              </a:rPr>
              <a:t>, </a:t>
            </a:r>
            <a:r>
              <a:rPr lang="en-US" sz="2400" dirty="0">
                <a:solidFill>
                  <a:srgbClr val="006B67"/>
                </a:solidFill>
              </a:rPr>
              <a:t>Riga Technical University</a:t>
            </a:r>
          </a:p>
        </p:txBody>
      </p:sp>
      <p:sp>
        <p:nvSpPr>
          <p:cNvPr id="27" name="Rectangle 26"/>
          <p:cNvSpPr/>
          <p:nvPr/>
        </p:nvSpPr>
        <p:spPr>
          <a:xfrm>
            <a:off x="540000" y="4829760"/>
            <a:ext cx="2437920" cy="72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a:t>ABSTRACT</a:t>
            </a:r>
          </a:p>
        </p:txBody>
      </p:sp>
      <p:sp>
        <p:nvSpPr>
          <p:cNvPr id="29" name="Rectangle 28"/>
          <p:cNvSpPr/>
          <p:nvPr/>
        </p:nvSpPr>
        <p:spPr>
          <a:xfrm>
            <a:off x="10601811" y="4829760"/>
            <a:ext cx="180000" cy="579168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0961810" y="4829760"/>
            <a:ext cx="4163890" cy="72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t>OBJECTIVE &amp; TASKS</a:t>
            </a:r>
            <a:endParaRPr lang="en-US" sz="3600" b="1" dirty="0"/>
          </a:p>
        </p:txBody>
      </p:sp>
      <p:sp>
        <p:nvSpPr>
          <p:cNvPr id="33" name="Rectangle 32"/>
          <p:cNvSpPr/>
          <p:nvPr/>
        </p:nvSpPr>
        <p:spPr>
          <a:xfrm>
            <a:off x="15305699" y="4829760"/>
            <a:ext cx="5709562" cy="18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157920" y="4829760"/>
            <a:ext cx="7443891" cy="18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281560" y="10621440"/>
            <a:ext cx="5500251" cy="18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40000" y="10621440"/>
            <a:ext cx="4561560" cy="72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t>METHODS &amp; RESULTS</a:t>
            </a:r>
            <a:endParaRPr lang="en-US" sz="3600" b="1" dirty="0"/>
          </a:p>
        </p:txBody>
      </p:sp>
      <p:sp>
        <p:nvSpPr>
          <p:cNvPr id="40" name="Rectangle 39"/>
          <p:cNvSpPr/>
          <p:nvPr/>
        </p:nvSpPr>
        <p:spPr>
          <a:xfrm>
            <a:off x="10961812" y="10621440"/>
            <a:ext cx="10061810" cy="18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40000" y="23688000"/>
            <a:ext cx="3249000" cy="72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t>CONCLUSIONS</a:t>
            </a:r>
            <a:endParaRPr lang="en-US" sz="3600" b="1" dirty="0"/>
          </a:p>
        </p:txBody>
      </p:sp>
      <p:sp>
        <p:nvSpPr>
          <p:cNvPr id="43" name="Rectangle 42"/>
          <p:cNvSpPr/>
          <p:nvPr/>
        </p:nvSpPr>
        <p:spPr>
          <a:xfrm>
            <a:off x="3969000" y="23688000"/>
            <a:ext cx="10359000" cy="18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4328000" y="23688000"/>
            <a:ext cx="180000" cy="6012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14688000" y="23688000"/>
            <a:ext cx="2856960" cy="72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3600" b="1" dirty="0" smtClean="0"/>
              <a:t>REFERENCES</a:t>
            </a:r>
            <a:endParaRPr lang="en-US" sz="3600" b="1" dirty="0"/>
          </a:p>
        </p:txBody>
      </p:sp>
      <p:sp>
        <p:nvSpPr>
          <p:cNvPr id="51" name="Rectangle 50"/>
          <p:cNvSpPr/>
          <p:nvPr/>
        </p:nvSpPr>
        <p:spPr>
          <a:xfrm>
            <a:off x="17724960" y="23688000"/>
            <a:ext cx="3306240" cy="180000"/>
          </a:xfrm>
          <a:prstGeom prst="rect">
            <a:avLst/>
          </a:prstGeom>
          <a:solidFill>
            <a:srgbClr val="A127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40000" y="28440000"/>
            <a:ext cx="1780200" cy="540000"/>
          </a:xfrm>
          <a:prstGeom prst="rect">
            <a:avLst/>
          </a:prstGeom>
          <a:solidFill>
            <a:srgbClr val="BA7F3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b="1" dirty="0" smtClean="0"/>
              <a:t>CONTACTS</a:t>
            </a:r>
            <a:endParaRPr lang="en-US" sz="3600" b="1" dirty="0"/>
          </a:p>
        </p:txBody>
      </p:sp>
      <p:sp>
        <p:nvSpPr>
          <p:cNvPr id="53" name="Rectangle 52"/>
          <p:cNvSpPr/>
          <p:nvPr/>
        </p:nvSpPr>
        <p:spPr>
          <a:xfrm>
            <a:off x="2500010" y="28440000"/>
            <a:ext cx="180000" cy="1260000"/>
          </a:xfrm>
          <a:prstGeom prst="rect">
            <a:avLst/>
          </a:prstGeom>
          <a:solidFill>
            <a:srgbClr val="BA7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680010" y="28441225"/>
            <a:ext cx="7347524" cy="1323439"/>
          </a:xfrm>
          <a:prstGeom prst="rect">
            <a:avLst/>
          </a:prstGeom>
          <a:noFill/>
        </p:spPr>
        <p:txBody>
          <a:bodyPr wrap="none" rtlCol="0">
            <a:spAutoFit/>
          </a:bodyPr>
          <a:lstStyle/>
          <a:p>
            <a:pPr>
              <a:lnSpc>
                <a:spcPts val="3200"/>
              </a:lnSpc>
            </a:pPr>
            <a:r>
              <a:rPr lang="en-US" sz="2400" i="1" dirty="0" smtClean="0">
                <a:solidFill>
                  <a:srgbClr val="006B67"/>
                </a:solidFill>
              </a:rPr>
              <a:t>PhD student: </a:t>
            </a:r>
            <a:r>
              <a:rPr lang="en-US" sz="2400" b="1" dirty="0" smtClean="0">
                <a:solidFill>
                  <a:srgbClr val="006B67"/>
                </a:solidFill>
              </a:rPr>
              <a:t>Janis </a:t>
            </a:r>
            <a:r>
              <a:rPr lang="en-US" sz="2400" b="1" dirty="0" err="1" smtClean="0">
                <a:solidFill>
                  <a:srgbClr val="006B67"/>
                </a:solidFill>
              </a:rPr>
              <a:t>Berzins</a:t>
            </a:r>
            <a:r>
              <a:rPr lang="en-US" sz="2400" dirty="0" smtClean="0">
                <a:solidFill>
                  <a:srgbClr val="006B67"/>
                </a:solidFill>
              </a:rPr>
              <a:t>, Riga Technical University</a:t>
            </a:r>
          </a:p>
          <a:p>
            <a:pPr>
              <a:lnSpc>
                <a:spcPts val="3200"/>
              </a:lnSpc>
            </a:pPr>
            <a:r>
              <a:rPr lang="en-US" sz="2400" i="1" dirty="0">
                <a:solidFill>
                  <a:srgbClr val="006B67"/>
                </a:solidFill>
              </a:rPr>
              <a:t>E-mail: </a:t>
            </a:r>
            <a:r>
              <a:rPr lang="en-US" sz="2400" dirty="0">
                <a:solidFill>
                  <a:srgbClr val="006B67"/>
                </a:solidFill>
              </a:rPr>
              <a:t>JanisxBerzins@rtu.lv</a:t>
            </a:r>
            <a:r>
              <a:rPr lang="en-US" sz="2400" b="1" i="1" dirty="0">
                <a:solidFill>
                  <a:srgbClr val="006B67"/>
                </a:solidFill>
              </a:rPr>
              <a:t> | </a:t>
            </a:r>
            <a:r>
              <a:rPr lang="en-US" sz="2400" i="1" dirty="0">
                <a:solidFill>
                  <a:srgbClr val="006B67"/>
                </a:solidFill>
              </a:rPr>
              <a:t>Phone: </a:t>
            </a:r>
            <a:r>
              <a:rPr lang="en-US" sz="2400" dirty="0">
                <a:solidFill>
                  <a:srgbClr val="006B67"/>
                </a:solidFill>
              </a:rPr>
              <a:t>+371 6 708 99XX</a:t>
            </a:r>
          </a:p>
          <a:p>
            <a:pPr>
              <a:lnSpc>
                <a:spcPts val="3200"/>
              </a:lnSpc>
            </a:pPr>
            <a:r>
              <a:rPr lang="en-US" sz="2400" i="1" dirty="0" err="1">
                <a:solidFill>
                  <a:srgbClr val="006B67"/>
                </a:solidFill>
              </a:rPr>
              <a:t>Adress</a:t>
            </a:r>
            <a:r>
              <a:rPr lang="en-US" sz="2400" i="1" dirty="0">
                <a:solidFill>
                  <a:srgbClr val="006B67"/>
                </a:solidFill>
              </a:rPr>
              <a:t>: </a:t>
            </a:r>
            <a:r>
              <a:rPr lang="en-US" sz="2400" dirty="0" err="1">
                <a:solidFill>
                  <a:srgbClr val="006B67"/>
                </a:solidFill>
              </a:rPr>
              <a:t>Kronvalda</a:t>
            </a:r>
            <a:r>
              <a:rPr lang="en-US" sz="2400" dirty="0">
                <a:solidFill>
                  <a:srgbClr val="006B67"/>
                </a:solidFill>
              </a:rPr>
              <a:t> boulevard 1 - </a:t>
            </a:r>
            <a:r>
              <a:rPr lang="lv-LV" sz="2400" dirty="0" smtClean="0">
                <a:solidFill>
                  <a:srgbClr val="006B67"/>
                </a:solidFill>
              </a:rPr>
              <a:t>924</a:t>
            </a:r>
            <a:r>
              <a:rPr lang="en-US" sz="2400" dirty="0" smtClean="0">
                <a:solidFill>
                  <a:srgbClr val="006B67"/>
                </a:solidFill>
              </a:rPr>
              <a:t>, </a:t>
            </a:r>
            <a:r>
              <a:rPr lang="en-US" sz="2400" dirty="0">
                <a:solidFill>
                  <a:srgbClr val="006B67"/>
                </a:solidFill>
              </a:rPr>
              <a:t>Riga, Latvia, </a:t>
            </a:r>
            <a:r>
              <a:rPr lang="en-US" sz="2400" dirty="0" smtClean="0">
                <a:solidFill>
                  <a:srgbClr val="006B67"/>
                </a:solidFill>
              </a:rPr>
              <a:t>LV-1010</a:t>
            </a:r>
            <a:endParaRPr lang="en-US" sz="2400" dirty="0">
              <a:solidFill>
                <a:srgbClr val="006B67"/>
              </a:solidFill>
            </a:endParaRPr>
          </a:p>
        </p:txBody>
      </p:sp>
      <p:sp>
        <p:nvSpPr>
          <p:cNvPr id="61" name="Rectangle 60"/>
          <p:cNvSpPr/>
          <p:nvPr/>
        </p:nvSpPr>
        <p:spPr>
          <a:xfrm>
            <a:off x="2500010" y="28260444"/>
            <a:ext cx="11647801" cy="180000"/>
          </a:xfrm>
          <a:prstGeom prst="rect">
            <a:avLst/>
          </a:prstGeom>
          <a:solidFill>
            <a:srgbClr val="BA7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540000" y="5239757"/>
            <a:ext cx="9870073" cy="5334794"/>
          </a:xfrm>
          <a:prstGeom prst="rect">
            <a:avLst/>
          </a:prstGeom>
          <a:noFill/>
        </p:spPr>
        <p:txBody>
          <a:bodyPr wrap="square" lIns="0" tIns="0" rIns="0" bIns="0" rtlCol="0">
            <a:spAutoFit/>
          </a:bodyPr>
          <a:lstStyle/>
          <a:p>
            <a:pPr indent="2617200" algn="just">
              <a:lnSpc>
                <a:spcPts val="3200"/>
              </a:lnSpc>
            </a:pPr>
            <a:r>
              <a:rPr lang="en-US" sz="3200" dirty="0">
                <a:latin typeface="Times New Roman" panose="02020603050405020304" pitchFamily="18" charset="0"/>
                <a:cs typeface="Times New Roman" panose="02020603050405020304" pitchFamily="18" charset="0"/>
              </a:rPr>
              <a:t>An abstract is a brief of a research article, thesis, review, conference proceeding or any in-depth analysis of a particular subject or discipline, and is often used to help the reader quickly ascertain the </a:t>
            </a:r>
            <a:r>
              <a:rPr lang="en-US" sz="3200" dirty="0" smtClean="0">
                <a:latin typeface="Times New Roman" panose="02020603050405020304" pitchFamily="18" charset="0"/>
                <a:cs typeface="Times New Roman" panose="02020603050405020304" pitchFamily="18" charset="0"/>
              </a:rPr>
              <a:t>paper's/poster’s purpose.</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descriptive abstract also known as the limited abstract or the indicative abstract provide a description of what the </a:t>
            </a:r>
            <a:r>
              <a:rPr lang="en-US" sz="3200" dirty="0" smtClean="0">
                <a:latin typeface="Times New Roman" panose="02020603050405020304" pitchFamily="18" charset="0"/>
                <a:cs typeface="Times New Roman" panose="02020603050405020304" pitchFamily="18" charset="0"/>
              </a:rPr>
              <a:t>paper/poster </a:t>
            </a:r>
            <a:r>
              <a:rPr lang="en-US" sz="3200" dirty="0">
                <a:latin typeface="Times New Roman" panose="02020603050405020304" pitchFamily="18" charset="0"/>
                <a:cs typeface="Times New Roman" panose="02020603050405020304" pitchFamily="18" charset="0"/>
              </a:rPr>
              <a:t>covers without delving into its </a:t>
            </a:r>
            <a:r>
              <a:rPr lang="en-US" sz="3200" dirty="0" smtClean="0">
                <a:latin typeface="Times New Roman" panose="02020603050405020304" pitchFamily="18" charset="0"/>
                <a:cs typeface="Times New Roman" panose="02020603050405020304" pitchFamily="18" charset="0"/>
              </a:rPr>
              <a:t>substance.</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In this text box the indentation of the first line of the 1st paragraph is 7.27cm, for other paragraphs </a:t>
            </a: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indentation is 1cm. Line spacing is exactly 32pt.</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Font – “</a:t>
            </a:r>
            <a:r>
              <a:rPr lang="lv-LV" sz="3200" dirty="0">
                <a:latin typeface="Times New Roman" panose="02020603050405020304" pitchFamily="18" charset="0"/>
                <a:cs typeface="Times New Roman" panose="02020603050405020304" pitchFamily="18" charset="0"/>
              </a:rPr>
              <a:t>Times New Roman</a:t>
            </a:r>
            <a:r>
              <a:rPr lang="en-US" sz="3200" dirty="0" smtClean="0">
                <a:latin typeface="Times New Roman" panose="02020603050405020304" pitchFamily="18" charset="0"/>
                <a:cs typeface="Times New Roman" panose="02020603050405020304" pitchFamily="18" charset="0"/>
              </a:rPr>
              <a:t>”. Font size – 32. Characters (with spaces) – approximately 700.</a:t>
            </a:r>
          </a:p>
        </p:txBody>
      </p:sp>
      <p:sp>
        <p:nvSpPr>
          <p:cNvPr id="64" name="TextBox 63"/>
          <p:cNvSpPr txBox="1"/>
          <p:nvPr/>
        </p:nvSpPr>
        <p:spPr>
          <a:xfrm>
            <a:off x="10962000" y="5223109"/>
            <a:ext cx="9882000" cy="5334794"/>
          </a:xfrm>
          <a:prstGeom prst="rect">
            <a:avLst/>
          </a:prstGeom>
          <a:noFill/>
        </p:spPr>
        <p:txBody>
          <a:bodyPr wrap="square" lIns="0" tIns="0" rIns="0" bIns="0" rtlCol="0">
            <a:spAutoFit/>
          </a:bodyPr>
          <a:lstStyle/>
          <a:p>
            <a:pPr indent="4345200" algn="just">
              <a:lnSpc>
                <a:spcPts val="3200"/>
              </a:lnSpc>
            </a:pPr>
            <a:r>
              <a:rPr lang="en-US" sz="3200" dirty="0">
                <a:latin typeface="Times New Roman" panose="02020603050405020304" pitchFamily="18" charset="0"/>
                <a:cs typeface="Times New Roman" panose="02020603050405020304" pitchFamily="18" charset="0"/>
              </a:rPr>
              <a:t>The objectives of a research project summarize what is to be achieved by the study. These objectives should be closely related to the research problem</a:t>
            </a:r>
            <a:r>
              <a:rPr lang="en-US" sz="3200" dirty="0" smtClean="0">
                <a:latin typeface="Times New Roman" panose="02020603050405020304" pitchFamily="18" charset="0"/>
                <a:cs typeface="Times New Roman" panose="02020603050405020304" pitchFamily="18" charset="0"/>
              </a:rPr>
              <a:t>.</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Properly </a:t>
            </a:r>
            <a:r>
              <a:rPr lang="en-US" sz="3200" dirty="0">
                <a:latin typeface="Times New Roman" panose="02020603050405020304" pitchFamily="18" charset="0"/>
                <a:cs typeface="Times New Roman" panose="02020603050405020304" pitchFamily="18" charset="0"/>
              </a:rPr>
              <a:t>formulated, specific objectives will facilitate the development of your research methodology and will help to orient the collection, analysis, interpretation and utilization of </a:t>
            </a:r>
            <a:r>
              <a:rPr lang="en-US" sz="3200" dirty="0" smtClean="0">
                <a:latin typeface="Times New Roman" panose="02020603050405020304" pitchFamily="18" charset="0"/>
                <a:cs typeface="Times New Roman" panose="02020603050405020304" pitchFamily="18" charset="0"/>
              </a:rPr>
              <a:t>data.</a:t>
            </a:r>
            <a:r>
              <a:rPr lang="lv-LV"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important that your objectives are stated in a good </a:t>
            </a:r>
            <a:r>
              <a:rPr lang="en-US" sz="3200" dirty="0" smtClean="0">
                <a:latin typeface="Times New Roman" panose="02020603050405020304" pitchFamily="18" charset="0"/>
                <a:cs typeface="Times New Roman" panose="02020603050405020304" pitchFamily="18" charset="0"/>
              </a:rPr>
              <a:t>way</a:t>
            </a:r>
            <a:r>
              <a:rPr lang="lv-LV" sz="3200" dirty="0" smtClean="0">
                <a:latin typeface="Times New Roman" panose="02020603050405020304" pitchFamily="18" charset="0"/>
                <a:cs typeface="Times New Roman" panose="02020603050405020304" pitchFamily="18" charset="0"/>
              </a:rPr>
              <a:t>.</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indentation of the first line of the 1st paragraph is </a:t>
            </a:r>
            <a:r>
              <a:rPr lang="en-US" sz="3200" dirty="0" smtClean="0">
                <a:latin typeface="Times New Roman" panose="02020603050405020304" pitchFamily="18" charset="0"/>
                <a:cs typeface="Times New Roman" panose="02020603050405020304" pitchFamily="18" charset="0"/>
              </a:rPr>
              <a:t>12.07cm</a:t>
            </a:r>
            <a:r>
              <a:rPr lang="en-US" sz="3200" dirty="0">
                <a:latin typeface="Times New Roman" panose="02020603050405020304" pitchFamily="18" charset="0"/>
                <a:cs typeface="Times New Roman" panose="02020603050405020304" pitchFamily="18" charset="0"/>
              </a:rPr>
              <a:t>, for other paragraphs </a:t>
            </a:r>
            <a:r>
              <a:rPr lang="en-US" sz="3200" dirty="0" smtClean="0">
                <a:latin typeface="Times New Roman" panose="02020603050405020304" pitchFamily="18" charset="0"/>
                <a:cs typeface="Times New Roman" panose="02020603050405020304" pitchFamily="18" charset="0"/>
              </a:rPr>
              <a:t>is 1cm. Font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lv-LV" sz="3200" dirty="0">
                <a:latin typeface="Times New Roman" panose="02020603050405020304" pitchFamily="18" charset="0"/>
                <a:cs typeface="Times New Roman" panose="02020603050405020304" pitchFamily="18" charset="0"/>
              </a:rPr>
              <a:t>Times New Roman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size – 32. Characters (with spaces) – </a:t>
            </a:r>
            <a:r>
              <a:rPr lang="en-US" sz="3200" dirty="0" smtClean="0">
                <a:latin typeface="Times New Roman" panose="02020603050405020304" pitchFamily="18" charset="0"/>
                <a:cs typeface="Times New Roman" panose="02020603050405020304" pitchFamily="18" charset="0"/>
              </a:rPr>
              <a:t>approximately 700.</a:t>
            </a:r>
            <a:endParaRPr lang="en-US" sz="3200" dirty="0">
              <a:latin typeface="Times New Roman" panose="02020603050405020304" pitchFamily="18" charset="0"/>
              <a:cs typeface="Times New Roman" panose="02020603050405020304" pitchFamily="18" charset="0"/>
            </a:endParaRPr>
          </a:p>
        </p:txBody>
      </p:sp>
      <p:sp>
        <p:nvSpPr>
          <p:cNvPr id="70" name="TextBox 69"/>
          <p:cNvSpPr txBox="1"/>
          <p:nvPr/>
        </p:nvSpPr>
        <p:spPr>
          <a:xfrm>
            <a:off x="540000" y="24114593"/>
            <a:ext cx="13608190" cy="4103688"/>
          </a:xfrm>
          <a:prstGeom prst="rect">
            <a:avLst/>
          </a:prstGeom>
          <a:noFill/>
        </p:spPr>
        <p:txBody>
          <a:bodyPr wrap="square" lIns="0" tIns="0" rIns="0" bIns="0" rtlCol="0">
            <a:spAutoFit/>
          </a:bodyPr>
          <a:lstStyle/>
          <a:p>
            <a:pPr indent="3430800" algn="just">
              <a:lnSpc>
                <a:spcPts val="3200"/>
              </a:lnSpc>
            </a:pPr>
            <a:r>
              <a:rPr lang="en-US" sz="3200" dirty="0">
                <a:latin typeface="Times New Roman" panose="02020603050405020304" pitchFamily="18" charset="0"/>
                <a:cs typeface="Times New Roman" panose="02020603050405020304" pitchFamily="18" charset="0"/>
              </a:rPr>
              <a:t>This section simply states what the researcher thinks the data mean, and, as such, should relate directly back to the problem/question stated in the introduction. This section should not offer any reasons for those particular </a:t>
            </a:r>
            <a:r>
              <a:rPr lang="en-US" sz="3200" dirty="0" smtClean="0">
                <a:latin typeface="Times New Roman" panose="02020603050405020304" pitchFamily="18" charset="0"/>
                <a:cs typeface="Times New Roman" panose="02020603050405020304" pitchFamily="18" charset="0"/>
              </a:rPr>
              <a:t>conclusions. By </a:t>
            </a:r>
            <a:r>
              <a:rPr lang="en-US" sz="3200" dirty="0">
                <a:latin typeface="Times New Roman" panose="02020603050405020304" pitchFamily="18" charset="0"/>
                <a:cs typeface="Times New Roman" panose="02020603050405020304" pitchFamily="18" charset="0"/>
              </a:rPr>
              <a:t>looking at only the </a:t>
            </a:r>
            <a:r>
              <a:rPr lang="en-US" sz="3200" dirty="0" smtClean="0">
                <a:latin typeface="Times New Roman" panose="02020603050405020304" pitchFamily="18" charset="0"/>
                <a:cs typeface="Times New Roman" panose="02020603050405020304" pitchFamily="18" charset="0"/>
              </a:rPr>
              <a:t>Introduction (Abstract/Objectives) </a:t>
            </a:r>
            <a:r>
              <a:rPr lang="en-US" sz="3200" dirty="0">
                <a:latin typeface="Times New Roman" panose="02020603050405020304" pitchFamily="18" charset="0"/>
                <a:cs typeface="Times New Roman" panose="02020603050405020304" pitchFamily="18" charset="0"/>
              </a:rPr>
              <a:t>and Conclusions sections, a reader should have a </a:t>
            </a:r>
            <a:r>
              <a:rPr lang="en-US" sz="3200" dirty="0" smtClean="0">
                <a:latin typeface="Times New Roman" panose="02020603050405020304" pitchFamily="18" charset="0"/>
                <a:cs typeface="Times New Roman" panose="02020603050405020304" pitchFamily="18" charset="0"/>
              </a:rPr>
              <a:t>idea </a:t>
            </a:r>
            <a:r>
              <a:rPr lang="en-US" sz="3200" dirty="0">
                <a:latin typeface="Times New Roman" panose="02020603050405020304" pitchFamily="18" charset="0"/>
                <a:cs typeface="Times New Roman" panose="02020603050405020304" pitchFamily="18" charset="0"/>
              </a:rPr>
              <a:t>of what the researcher has investigated and discovered even though the specific details of how the work was done would not be known</a:t>
            </a:r>
            <a:r>
              <a:rPr lang="en-US" sz="3200" dirty="0" smtClean="0">
                <a:latin typeface="Times New Roman" panose="02020603050405020304" pitchFamily="18" charset="0"/>
                <a:cs typeface="Times New Roman" panose="02020603050405020304" pitchFamily="18" charset="0"/>
              </a:rPr>
              <a:t>.</a:t>
            </a:r>
          </a:p>
          <a:p>
            <a:pPr indent="360000" algn="just">
              <a:lnSpc>
                <a:spcPts val="3200"/>
              </a:lnSpc>
            </a:pPr>
            <a:r>
              <a:rPr lang="en-US" sz="3200" dirty="0">
                <a:latin typeface="Times New Roman" panose="02020603050405020304" pitchFamily="18" charset="0"/>
                <a:cs typeface="Times New Roman" panose="02020603050405020304" pitchFamily="18" charset="0"/>
              </a:rPr>
              <a:t>The indentation of the first line of the 1st paragraph is </a:t>
            </a:r>
            <a:r>
              <a:rPr lang="en-US" sz="3200" dirty="0" smtClean="0">
                <a:latin typeface="Times New Roman" panose="02020603050405020304" pitchFamily="18" charset="0"/>
                <a:cs typeface="Times New Roman" panose="02020603050405020304" pitchFamily="18" charset="0"/>
              </a:rPr>
              <a:t>9.53 cm</a:t>
            </a:r>
            <a:r>
              <a:rPr lang="en-US" sz="3200" dirty="0">
                <a:latin typeface="Times New Roman" panose="02020603050405020304" pitchFamily="18" charset="0"/>
                <a:cs typeface="Times New Roman" panose="02020603050405020304" pitchFamily="18" charset="0"/>
              </a:rPr>
              <a:t>, for other paragraphs is 1cm. Font – </a:t>
            </a:r>
            <a:r>
              <a:rPr lang="en-US" sz="3200" dirty="0" smtClean="0">
                <a:latin typeface="Times New Roman" panose="02020603050405020304" pitchFamily="18" charset="0"/>
                <a:cs typeface="Times New Roman" panose="02020603050405020304" pitchFamily="18" charset="0"/>
              </a:rPr>
              <a:t>“</a:t>
            </a:r>
            <a:r>
              <a:rPr lang="lv-LV" sz="3200" dirty="0" smtClean="0">
                <a:latin typeface="Times New Roman" panose="02020603050405020304" pitchFamily="18" charset="0"/>
                <a:cs typeface="Times New Roman" panose="02020603050405020304" pitchFamily="18" charset="0"/>
              </a:rPr>
              <a:t>Times New Roman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size – 32. Characters (with spaces) – approximately </a:t>
            </a:r>
            <a:r>
              <a:rPr lang="en-US" sz="3200" dirty="0" smtClean="0">
                <a:latin typeface="Times New Roman" panose="02020603050405020304" pitchFamily="18" charset="0"/>
                <a:cs typeface="Times New Roman" panose="02020603050405020304" pitchFamily="18" charset="0"/>
              </a:rPr>
              <a:t>700. For References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the indentation is 8.44 cm;</a:t>
            </a:r>
            <a:r>
              <a:rPr lang="lv-LV"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size - 14.</a:t>
            </a:r>
            <a:endParaRPr lang="en-US" sz="3200" dirty="0">
              <a:latin typeface="Times New Roman" panose="02020603050405020304" pitchFamily="18" charset="0"/>
              <a:cs typeface="Times New Roman" panose="02020603050405020304" pitchFamily="18" charset="0"/>
            </a:endParaRPr>
          </a:p>
        </p:txBody>
      </p:sp>
      <p:sp>
        <p:nvSpPr>
          <p:cNvPr id="71" name="TextBox 70"/>
          <p:cNvSpPr txBox="1"/>
          <p:nvPr/>
        </p:nvSpPr>
        <p:spPr>
          <a:xfrm>
            <a:off x="14688000" y="24041650"/>
            <a:ext cx="6155622" cy="5386090"/>
          </a:xfrm>
          <a:prstGeom prst="rect">
            <a:avLst/>
          </a:prstGeom>
          <a:noFill/>
        </p:spPr>
        <p:txBody>
          <a:bodyPr wrap="square" lIns="0" tIns="0" rIns="0" bIns="0" rtlCol="0">
            <a:spAutoFit/>
          </a:bodyPr>
          <a:lstStyle/>
          <a:p>
            <a:pPr marL="3036888" algn="just">
              <a:lnSpc>
                <a:spcPts val="1400"/>
              </a:lnSpc>
            </a:pPr>
            <a:r>
              <a:rPr lang="en-US" sz="1400" b="1" dirty="0" smtClean="0">
                <a:latin typeface="Times New Roman" panose="02020603050405020304" pitchFamily="18" charset="0"/>
                <a:cs typeface="Times New Roman" panose="02020603050405020304" pitchFamily="18" charset="0"/>
              </a:rPr>
              <a:t>[1] </a:t>
            </a:r>
            <a:r>
              <a:rPr lang="en-US" sz="1400" dirty="0" smtClean="0">
                <a:latin typeface="Times New Roman" panose="02020603050405020304" pitchFamily="18" charset="0"/>
                <a:cs typeface="Times New Roman" panose="02020603050405020304" pitchFamily="18" charset="0"/>
              </a:rPr>
              <a:t>W</a:t>
            </a:r>
            <a:r>
              <a:rPr lang="en-US" sz="1400" dirty="0">
                <a:latin typeface="Times New Roman" panose="02020603050405020304" pitchFamily="18" charset="0"/>
                <a:cs typeface="Times New Roman" panose="02020603050405020304" pitchFamily="18" charset="0"/>
              </a:rPr>
              <a:t>.-K. Chen, Linear Networks and </a:t>
            </a:r>
            <a:r>
              <a:rPr lang="en-US" sz="1400" dirty="0" smtClean="0">
                <a:latin typeface="Times New Roman" panose="02020603050405020304" pitchFamily="18" charset="0"/>
                <a:cs typeface="Times New Roman" panose="02020603050405020304" pitchFamily="18" charset="0"/>
              </a:rPr>
              <a:t>Systems. Belmont</a:t>
            </a:r>
            <a:r>
              <a:rPr lang="en-US" sz="1400" dirty="0">
                <a:latin typeface="Times New Roman" panose="02020603050405020304" pitchFamily="18" charset="0"/>
                <a:cs typeface="Times New Roman" panose="02020603050405020304" pitchFamily="18" charset="0"/>
              </a:rPr>
              <a:t>, CA: Wadsworth, 1993, pp. 123-135</a:t>
            </a:r>
            <a:r>
              <a:rPr lang="en-US" sz="1400" dirty="0" smtClean="0">
                <a:latin typeface="Times New Roman" panose="02020603050405020304" pitchFamily="18" charset="0"/>
                <a:cs typeface="Times New Roman" panose="02020603050405020304" pitchFamily="18" charset="0"/>
              </a:rPr>
              <a:t>.</a:t>
            </a:r>
          </a:p>
          <a:p>
            <a:pPr indent="-3038400" algn="just">
              <a:lnSpc>
                <a:spcPts val="1400"/>
              </a:lnSpc>
            </a:pPr>
            <a:r>
              <a:rPr lang="en-US" sz="1400" b="1" dirty="0" smtClean="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2] </a:t>
            </a:r>
            <a:r>
              <a:rPr lang="en-US" sz="1400" dirty="0">
                <a:latin typeface="Times New Roman" panose="02020603050405020304" pitchFamily="18" charset="0"/>
                <a:cs typeface="Times New Roman" panose="02020603050405020304" pitchFamily="18" charset="0"/>
              </a:rPr>
              <a:t>S. M. </a:t>
            </a:r>
            <a:r>
              <a:rPr lang="en-US" sz="1400" dirty="0" err="1">
                <a:latin typeface="Times New Roman" panose="02020603050405020304" pitchFamily="18" charset="0"/>
                <a:cs typeface="Times New Roman" panose="02020603050405020304" pitchFamily="18" charset="0"/>
              </a:rPr>
              <a:t>Hemmington</a:t>
            </a:r>
            <a:r>
              <a:rPr lang="en-US" sz="1400" dirty="0">
                <a:latin typeface="Times New Roman" panose="02020603050405020304" pitchFamily="18" charset="0"/>
                <a:cs typeface="Times New Roman" panose="02020603050405020304" pitchFamily="18" charset="0"/>
              </a:rPr>
              <a:t>, Soft Science. Saskatoon: University of Saskatchewan Press,</a:t>
            </a:r>
          </a:p>
          <a:p>
            <a:pPr indent="-3038400" algn="just">
              <a:lnSpc>
                <a:spcPts val="1400"/>
              </a:lnSpc>
            </a:pPr>
            <a:r>
              <a:rPr lang="en-US" sz="1400" dirty="0" smtClean="0">
                <a:latin typeface="Times New Roman" panose="02020603050405020304" pitchFamily="18" charset="0"/>
                <a:cs typeface="Times New Roman" panose="02020603050405020304" pitchFamily="18" charset="0"/>
              </a:rPr>
              <a:t>1997</a:t>
            </a:r>
            <a:r>
              <a:rPr lang="en-US" sz="1400" dirty="0">
                <a:latin typeface="Times New Roman" panose="02020603050405020304" pitchFamily="18" charset="0"/>
                <a:cs typeface="Times New Roman" panose="02020603050405020304" pitchFamily="18" charset="0"/>
              </a:rPr>
              <a:t>.</a:t>
            </a:r>
          </a:p>
          <a:p>
            <a:pPr indent="-3038400" algn="just">
              <a:lnSpc>
                <a:spcPts val="1400"/>
              </a:lnSpc>
            </a:pPr>
            <a:r>
              <a:rPr lang="en-US" sz="1400" b="1" dirty="0">
                <a:latin typeface="Times New Roman" panose="02020603050405020304" pitchFamily="18" charset="0"/>
                <a:cs typeface="Times New Roman" panose="02020603050405020304" pitchFamily="18" charset="0"/>
              </a:rPr>
              <a:t>[3] </a:t>
            </a:r>
            <a:r>
              <a:rPr lang="en-US" sz="1400" dirty="0">
                <a:latin typeface="Times New Roman" panose="02020603050405020304" pitchFamily="18" charset="0"/>
                <a:cs typeface="Times New Roman" panose="02020603050405020304" pitchFamily="18" charset="0"/>
              </a:rPr>
              <a:t>T. Jordan and P. A. Taylor, </a:t>
            </a:r>
            <a:r>
              <a:rPr lang="en-US" sz="1400" dirty="0" err="1">
                <a:latin typeface="Times New Roman" panose="02020603050405020304" pitchFamily="18" charset="0"/>
                <a:cs typeface="Times New Roman" panose="02020603050405020304" pitchFamily="18" charset="0"/>
              </a:rPr>
              <a:t>Hacktivism</a:t>
            </a:r>
            <a:r>
              <a:rPr lang="en-US" sz="1400" dirty="0">
                <a:latin typeface="Times New Roman" panose="02020603050405020304" pitchFamily="18" charset="0"/>
                <a:cs typeface="Times New Roman" panose="02020603050405020304" pitchFamily="18" charset="0"/>
              </a:rPr>
              <a:t> and </a:t>
            </a:r>
            <a:r>
              <a:rPr lang="en-US" sz="1400" dirty="0" err="1">
                <a:latin typeface="Times New Roman" panose="02020603050405020304" pitchFamily="18" charset="0"/>
                <a:cs typeface="Times New Roman" panose="02020603050405020304" pitchFamily="18" charset="0"/>
              </a:rPr>
              <a:t>Cyberwars</a:t>
            </a:r>
            <a:r>
              <a:rPr lang="en-US" sz="1400" dirty="0">
                <a:latin typeface="Times New Roman" panose="02020603050405020304" pitchFamily="18" charset="0"/>
                <a:cs typeface="Times New Roman" panose="02020603050405020304" pitchFamily="18" charset="0"/>
              </a:rPr>
              <a:t>: Rebels with a cause?</a:t>
            </a:r>
          </a:p>
          <a:p>
            <a:pPr indent="-3038400" algn="just">
              <a:lnSpc>
                <a:spcPts val="1400"/>
              </a:lnSpc>
            </a:pPr>
            <a:r>
              <a:rPr lang="en-US" sz="1400" dirty="0" smtClean="0">
                <a:latin typeface="Times New Roman" panose="02020603050405020304" pitchFamily="18" charset="0"/>
                <a:cs typeface="Times New Roman" panose="02020603050405020304" pitchFamily="18" charset="0"/>
              </a:rPr>
              <a:t>London</a:t>
            </a:r>
            <a:r>
              <a:rPr lang="en-US" sz="1400" dirty="0">
                <a:latin typeface="Times New Roman" panose="02020603050405020304" pitchFamily="18" charset="0"/>
                <a:cs typeface="Times New Roman" panose="02020603050405020304" pitchFamily="18" charset="0"/>
              </a:rPr>
              <a:t>: Routledge, 2004.</a:t>
            </a:r>
          </a:p>
          <a:p>
            <a:pPr indent="-3038400" algn="just">
              <a:lnSpc>
                <a:spcPts val="1400"/>
              </a:lnSpc>
            </a:pPr>
            <a:r>
              <a:rPr lang="en-US" sz="1400" b="1" dirty="0">
                <a:latin typeface="Times New Roman" panose="02020603050405020304" pitchFamily="18" charset="0"/>
                <a:cs typeface="Times New Roman" panose="02020603050405020304" pitchFamily="18" charset="0"/>
              </a:rPr>
              <a:t>[4] </a:t>
            </a:r>
            <a:r>
              <a:rPr lang="en-US" sz="1400" dirty="0">
                <a:latin typeface="Times New Roman" panose="02020603050405020304" pitchFamily="18" charset="0"/>
                <a:cs typeface="Times New Roman" panose="02020603050405020304" pitchFamily="18" charset="0"/>
              </a:rPr>
              <a:t>R. Hayes, G. Pisano, D. Upton, and S. Wheelwright, Operations, Strategy, and</a:t>
            </a:r>
          </a:p>
          <a:p>
            <a:pPr indent="-3038400" algn="just">
              <a:lnSpc>
                <a:spcPts val="1400"/>
              </a:lnSpc>
            </a:pPr>
            <a:r>
              <a:rPr lang="en-US" sz="1400" dirty="0">
                <a:latin typeface="Times New Roman" panose="02020603050405020304" pitchFamily="18" charset="0"/>
                <a:cs typeface="Times New Roman" panose="02020603050405020304" pitchFamily="18" charset="0"/>
              </a:rPr>
              <a:t>Technology: Pursuing the competitive edge. Hoboken, NJ : Wiley, 2005.</a:t>
            </a:r>
          </a:p>
          <a:p>
            <a:pPr indent="-3038400" algn="just">
              <a:lnSpc>
                <a:spcPts val="1400"/>
              </a:lnSpc>
            </a:pPr>
            <a:r>
              <a:rPr lang="en-US" sz="1400" b="1" dirty="0" smtClean="0">
                <a:latin typeface="Times New Roman" panose="02020603050405020304" pitchFamily="18" charset="0"/>
                <a:cs typeface="Times New Roman" panose="02020603050405020304" pitchFamily="18" charset="0"/>
              </a:rPr>
              <a:t>[5] </a:t>
            </a:r>
            <a:r>
              <a:rPr lang="en-US" sz="1400" dirty="0">
                <a:latin typeface="Times New Roman" panose="02020603050405020304" pitchFamily="18" charset="0"/>
                <a:cs typeface="Times New Roman" panose="02020603050405020304" pitchFamily="18" charset="0"/>
              </a:rPr>
              <a:t>T. J. van </a:t>
            </a:r>
            <a:r>
              <a:rPr lang="en-US" sz="1400" dirty="0" err="1">
                <a:latin typeface="Times New Roman" panose="02020603050405020304" pitchFamily="18" charset="0"/>
                <a:cs typeface="Times New Roman" panose="02020603050405020304" pitchFamily="18" charset="0"/>
              </a:rPr>
              <a:t>Weert</a:t>
            </a:r>
            <a:r>
              <a:rPr lang="en-US" sz="1400" dirty="0">
                <a:latin typeface="Times New Roman" panose="02020603050405020304" pitchFamily="18" charset="0"/>
                <a:cs typeface="Times New Roman" panose="02020603050405020304" pitchFamily="18" charset="0"/>
              </a:rPr>
              <a:t> and R. K. Munro, Eds., Informatics and the Digital Society: </a:t>
            </a:r>
          </a:p>
          <a:p>
            <a:pPr indent="-3038400" algn="just">
              <a:lnSpc>
                <a:spcPts val="1400"/>
              </a:lnSpc>
            </a:pPr>
            <a:r>
              <a:rPr lang="en-US" sz="1400" dirty="0">
                <a:latin typeface="Times New Roman" panose="02020603050405020304" pitchFamily="18" charset="0"/>
                <a:cs typeface="Times New Roman" panose="02020603050405020304" pitchFamily="18" charset="0"/>
              </a:rPr>
              <a:t>Social, ethical and cognitive issues: IFIP TC3/WG3.1&amp;3.2 Open Conference on </a:t>
            </a:r>
          </a:p>
          <a:p>
            <a:pPr indent="-3038400" algn="just">
              <a:lnSpc>
                <a:spcPts val="1400"/>
              </a:lnSpc>
            </a:pPr>
            <a:r>
              <a:rPr lang="en-US" sz="1400" dirty="0">
                <a:latin typeface="Times New Roman" panose="02020603050405020304" pitchFamily="18" charset="0"/>
                <a:cs typeface="Times New Roman" panose="02020603050405020304" pitchFamily="18" charset="0"/>
              </a:rPr>
              <a:t>Social, Ethical and Cognitive Issues of Informatics and ICT, July 22-26, 2002, </a:t>
            </a:r>
          </a:p>
          <a:p>
            <a:pPr indent="-3038400" algn="just">
              <a:lnSpc>
                <a:spcPts val="1400"/>
              </a:lnSpc>
            </a:pPr>
            <a:r>
              <a:rPr lang="en-US" sz="1400" dirty="0">
                <a:latin typeface="Times New Roman" panose="02020603050405020304" pitchFamily="18" charset="0"/>
                <a:cs typeface="Times New Roman" panose="02020603050405020304" pitchFamily="18" charset="0"/>
              </a:rPr>
              <a:t>Dortmund, Germany. Boston: Kluwer Academic, 2003.</a:t>
            </a:r>
          </a:p>
          <a:p>
            <a:pPr indent="-3038400" algn="just">
              <a:lnSpc>
                <a:spcPts val="1400"/>
              </a:lnSpc>
            </a:pPr>
            <a:r>
              <a:rPr lang="en-US" sz="1400" b="1" dirty="0">
                <a:latin typeface="Times New Roman" panose="02020603050405020304" pitchFamily="18" charset="0"/>
                <a:cs typeface="Times New Roman" panose="02020603050405020304" pitchFamily="18" charset="0"/>
              </a:rPr>
              <a:t>[</a:t>
            </a:r>
            <a:r>
              <a:rPr lang="en-US" sz="1400" b="1" dirty="0" smtClean="0">
                <a:latin typeface="Times New Roman" panose="02020603050405020304" pitchFamily="18" charset="0"/>
                <a:cs typeface="Times New Roman" panose="02020603050405020304" pitchFamily="18" charset="0"/>
              </a:rPr>
              <a:t>6] </a:t>
            </a:r>
            <a:r>
              <a:rPr lang="en-US" sz="1400" dirty="0" smtClean="0">
                <a:latin typeface="Times New Roman" panose="02020603050405020304" pitchFamily="18" charset="0"/>
                <a:cs typeface="Times New Roman" panose="02020603050405020304" pitchFamily="18" charset="0"/>
              </a:rPr>
              <a:t>K</a:t>
            </a:r>
            <a:r>
              <a:rPr lang="en-US" sz="1400" dirty="0">
                <a:latin typeface="Times New Roman" panose="02020603050405020304" pitchFamily="18" charset="0"/>
                <a:cs typeface="Times New Roman" panose="02020603050405020304" pitchFamily="18" charset="0"/>
              </a:rPr>
              <a:t>. E. Elliott and C.M. Greene, "A local adaptive protocol," Argonne National </a:t>
            </a:r>
          </a:p>
          <a:p>
            <a:pPr indent="-3038400" algn="just">
              <a:lnSpc>
                <a:spcPts val="1400"/>
              </a:lnSpc>
            </a:pPr>
            <a:r>
              <a:rPr lang="en-US" sz="1400" dirty="0">
                <a:latin typeface="Times New Roman" panose="02020603050405020304" pitchFamily="18" charset="0"/>
                <a:cs typeface="Times New Roman" panose="02020603050405020304" pitchFamily="18" charset="0"/>
              </a:rPr>
              <a:t>Laboratory, Argonne, France, Tech. Rep. 916-1010-BB, 1997.</a:t>
            </a:r>
          </a:p>
          <a:p>
            <a:pPr indent="-3038400" algn="just">
              <a:lnSpc>
                <a:spcPts val="1400"/>
              </a:lnSpc>
            </a:pPr>
            <a:r>
              <a:rPr lang="en-US" sz="1400" b="1" dirty="0">
                <a:latin typeface="Times New Roman" panose="02020603050405020304" pitchFamily="18" charset="0"/>
                <a:cs typeface="Times New Roman" panose="02020603050405020304" pitchFamily="18" charset="0"/>
              </a:rPr>
              <a:t>[</a:t>
            </a:r>
            <a:r>
              <a:rPr lang="en-US" sz="1400" b="1" dirty="0" smtClean="0">
                <a:latin typeface="Times New Roman" panose="02020603050405020304" pitchFamily="18" charset="0"/>
                <a:cs typeface="Times New Roman" panose="02020603050405020304" pitchFamily="18" charset="0"/>
              </a:rPr>
              <a:t>7] </a:t>
            </a:r>
            <a:r>
              <a:rPr lang="en-US" sz="1400" dirty="0" smtClean="0">
                <a:latin typeface="Times New Roman" panose="02020603050405020304" pitchFamily="18" charset="0"/>
                <a:cs typeface="Times New Roman" panose="02020603050405020304" pitchFamily="18" charset="0"/>
              </a:rPr>
              <a:t>K</a:t>
            </a:r>
            <a:r>
              <a:rPr lang="en-US" sz="1400" dirty="0">
                <a:latin typeface="Times New Roman" panose="02020603050405020304" pitchFamily="18" charset="0"/>
                <a:cs typeface="Times New Roman" panose="02020603050405020304" pitchFamily="18" charset="0"/>
              </a:rPr>
              <a:t>. Kimura and A. </a:t>
            </a:r>
            <a:r>
              <a:rPr lang="en-US" sz="1400" dirty="0" err="1">
                <a:latin typeface="Times New Roman" panose="02020603050405020304" pitchFamily="18" charset="0"/>
                <a:cs typeface="Times New Roman" panose="02020603050405020304" pitchFamily="18" charset="0"/>
              </a:rPr>
              <a:t>Lipeles</a:t>
            </a:r>
            <a:r>
              <a:rPr lang="en-US" sz="1400" dirty="0">
                <a:latin typeface="Times New Roman" panose="02020603050405020304" pitchFamily="18" charset="0"/>
                <a:cs typeface="Times New Roman" panose="02020603050405020304" pitchFamily="18" charset="0"/>
              </a:rPr>
              <a:t>, "Fuzzy controller component, " U. S. Patent </a:t>
            </a:r>
          </a:p>
          <a:p>
            <a:pPr indent="-3038400" algn="just">
              <a:lnSpc>
                <a:spcPts val="1400"/>
              </a:lnSpc>
            </a:pPr>
            <a:r>
              <a:rPr lang="en-US" sz="1400" dirty="0">
                <a:latin typeface="Times New Roman" panose="02020603050405020304" pitchFamily="18" charset="0"/>
                <a:cs typeface="Times New Roman" panose="02020603050405020304" pitchFamily="18" charset="0"/>
              </a:rPr>
              <a:t>14,860,040, December 14, 1996.</a:t>
            </a:r>
          </a:p>
          <a:p>
            <a:pPr indent="-3038400" algn="just">
              <a:lnSpc>
                <a:spcPts val="1400"/>
              </a:lnSpc>
            </a:pPr>
            <a:r>
              <a:rPr lang="en-US" sz="1400" b="1" dirty="0">
                <a:latin typeface="Times New Roman" panose="02020603050405020304" pitchFamily="18" charset="0"/>
                <a:cs typeface="Times New Roman" panose="02020603050405020304" pitchFamily="18" charset="0"/>
              </a:rPr>
              <a:t>[</a:t>
            </a:r>
            <a:r>
              <a:rPr lang="en-US" sz="1400" b="1" dirty="0" smtClean="0">
                <a:latin typeface="Times New Roman" panose="02020603050405020304" pitchFamily="18" charset="0"/>
                <a:cs typeface="Times New Roman" panose="02020603050405020304" pitchFamily="18" charset="0"/>
              </a:rPr>
              <a:t>8] </a:t>
            </a:r>
            <a:r>
              <a:rPr lang="en-US" sz="1400" dirty="0" smtClean="0">
                <a:latin typeface="Times New Roman" panose="02020603050405020304" pitchFamily="18" charset="0"/>
                <a:cs typeface="Times New Roman" panose="02020603050405020304" pitchFamily="18" charset="0"/>
              </a:rPr>
              <a:t>H</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Nimr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Defuzzification</a:t>
            </a:r>
            <a:r>
              <a:rPr lang="en-US" sz="1400" dirty="0">
                <a:latin typeface="Times New Roman" panose="02020603050405020304" pitchFamily="18" charset="0"/>
                <a:cs typeface="Times New Roman" panose="02020603050405020304" pitchFamily="18" charset="0"/>
              </a:rPr>
              <a:t> of the outputs of fuzzy controllers," presented at </a:t>
            </a:r>
          </a:p>
          <a:p>
            <a:pPr indent="-3038400" algn="just">
              <a:lnSpc>
                <a:spcPts val="1400"/>
              </a:lnSpc>
            </a:pPr>
            <a:r>
              <a:rPr lang="en-US" sz="1400" dirty="0">
                <a:latin typeface="Times New Roman" panose="02020603050405020304" pitchFamily="18" charset="0"/>
                <a:cs typeface="Times New Roman" panose="02020603050405020304" pitchFamily="18" charset="0"/>
              </a:rPr>
              <a:t>5th International Conference on Fuzzy Systems, Cairo, Egypt, 1996</a:t>
            </a:r>
            <a:r>
              <a:rPr lang="en-US" sz="1400" dirty="0" smtClean="0">
                <a:latin typeface="Times New Roman" panose="02020603050405020304" pitchFamily="18" charset="0"/>
                <a:cs typeface="Times New Roman" panose="02020603050405020304" pitchFamily="18" charset="0"/>
              </a:rPr>
              <a:t>.</a:t>
            </a:r>
          </a:p>
          <a:p>
            <a:pPr indent="-3038400" algn="just">
              <a:lnSpc>
                <a:spcPts val="1400"/>
              </a:lnSpc>
            </a:pPr>
            <a:r>
              <a:rPr lang="en-US" sz="1400" b="1" dirty="0">
                <a:latin typeface="Times New Roman" panose="02020603050405020304" pitchFamily="18" charset="0"/>
                <a:cs typeface="Times New Roman" panose="02020603050405020304" pitchFamily="18" charset="0"/>
              </a:rPr>
              <a:t>[</a:t>
            </a:r>
            <a:r>
              <a:rPr lang="en-US" sz="1400" b="1" dirty="0" smtClean="0">
                <a:latin typeface="Times New Roman" panose="02020603050405020304" pitchFamily="18" charset="0"/>
                <a:cs typeface="Times New Roman" panose="02020603050405020304" pitchFamily="18" charset="0"/>
              </a:rPr>
              <a:t>9] </a:t>
            </a:r>
            <a:r>
              <a:rPr lang="en-US" sz="1400" dirty="0" smtClean="0">
                <a:latin typeface="Times New Roman" panose="02020603050405020304" pitchFamily="18" charset="0"/>
                <a:cs typeface="Times New Roman" panose="02020603050405020304" pitchFamily="18" charset="0"/>
              </a:rPr>
              <a:t>H</a:t>
            </a:r>
            <a:r>
              <a:rPr lang="en-US" sz="1400" dirty="0">
                <a:latin typeface="Times New Roman" panose="02020603050405020304" pitchFamily="18" charset="0"/>
                <a:cs typeface="Times New Roman" panose="02020603050405020304" pitchFamily="18" charset="0"/>
              </a:rPr>
              <a:t>. Zhang, "Delay-insensitive networks," M.S. thesis, University of Waterloo, Waterloo, ON, Canada, 1997.</a:t>
            </a:r>
          </a:p>
          <a:p>
            <a:pPr indent="-3038400" algn="just">
              <a:lnSpc>
                <a:spcPts val="1400"/>
              </a:lnSpc>
            </a:pPr>
            <a:r>
              <a:rPr lang="en-US" sz="1400" b="1" dirty="0">
                <a:latin typeface="Times New Roman" panose="02020603050405020304" pitchFamily="18" charset="0"/>
                <a:cs typeface="Times New Roman" panose="02020603050405020304" pitchFamily="18" charset="0"/>
              </a:rPr>
              <a:t>[</a:t>
            </a:r>
            <a:r>
              <a:rPr lang="en-US" sz="1400" b="1" dirty="0" smtClean="0">
                <a:latin typeface="Times New Roman" panose="02020603050405020304" pitchFamily="18" charset="0"/>
                <a:cs typeface="Times New Roman" panose="02020603050405020304" pitchFamily="18" charset="0"/>
              </a:rPr>
              <a:t>10]</a:t>
            </a:r>
            <a:r>
              <a:rPr lang="en-US" sz="1400" dirty="0" smtClean="0">
                <a:latin typeface="Times New Roman" panose="02020603050405020304" pitchFamily="18" charset="0"/>
                <a:cs typeface="Times New Roman" panose="02020603050405020304" pitchFamily="18" charset="0"/>
              </a:rPr>
              <a:t> 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Rezi</a:t>
            </a:r>
            <a:r>
              <a:rPr lang="en-US" sz="1400" dirty="0">
                <a:latin typeface="Times New Roman" panose="02020603050405020304" pitchFamily="18" charset="0"/>
                <a:cs typeface="Times New Roman" panose="02020603050405020304" pitchFamily="18" charset="0"/>
              </a:rPr>
              <a:t> and M. </a:t>
            </a:r>
            <a:r>
              <a:rPr lang="en-US" sz="1400" dirty="0" err="1">
                <a:latin typeface="Times New Roman" panose="02020603050405020304" pitchFamily="18" charset="0"/>
                <a:cs typeface="Times New Roman" panose="02020603050405020304" pitchFamily="18" charset="0"/>
              </a:rPr>
              <a:t>Allam</a:t>
            </a:r>
            <a:r>
              <a:rPr lang="en-US" sz="1400" dirty="0">
                <a:latin typeface="Times New Roman" panose="02020603050405020304" pitchFamily="18" charset="0"/>
                <a:cs typeface="Times New Roman" panose="02020603050405020304" pitchFamily="18" charset="0"/>
              </a:rPr>
              <a:t>, "Techniques in array processing by means of transformations, " in Control and Dynamic Systems, Vol. 69, </a:t>
            </a:r>
            <a:r>
              <a:rPr lang="en-US" sz="1400" dirty="0" err="1">
                <a:latin typeface="Times New Roman" panose="02020603050405020304" pitchFamily="18" charset="0"/>
                <a:cs typeface="Times New Roman" panose="02020603050405020304" pitchFamily="18" charset="0"/>
              </a:rPr>
              <a:t>Multidemsional</a:t>
            </a:r>
            <a:r>
              <a:rPr lang="en-US" sz="1400" dirty="0">
                <a:latin typeface="Times New Roman" panose="02020603050405020304" pitchFamily="18" charset="0"/>
                <a:cs typeface="Times New Roman" panose="02020603050405020304" pitchFamily="18" charset="0"/>
              </a:rPr>
              <a:t> Systems, C. T. </a:t>
            </a:r>
            <a:r>
              <a:rPr lang="en-US" sz="1400" dirty="0" err="1">
                <a:latin typeface="Times New Roman" panose="02020603050405020304" pitchFamily="18" charset="0"/>
                <a:cs typeface="Times New Roman" panose="02020603050405020304" pitchFamily="18" charset="0"/>
              </a:rPr>
              <a:t>Leondes</a:t>
            </a:r>
            <a:r>
              <a:rPr lang="en-US" sz="1400" dirty="0">
                <a:latin typeface="Times New Roman" panose="02020603050405020304" pitchFamily="18" charset="0"/>
                <a:cs typeface="Times New Roman" panose="02020603050405020304" pitchFamily="18" charset="0"/>
              </a:rPr>
              <a:t>, Ed. San Diego: Academic Press, 1995, pp. 133-180</a:t>
            </a:r>
            <a:r>
              <a:rPr lang="en-US" sz="1400" dirty="0" smtClean="0">
                <a:latin typeface="Times New Roman" panose="02020603050405020304" pitchFamily="18" charset="0"/>
                <a:cs typeface="Times New Roman" panose="02020603050405020304" pitchFamily="18" charset="0"/>
              </a:rPr>
              <a:t>.</a:t>
            </a:r>
          </a:p>
          <a:p>
            <a:pPr indent="-3038400" algn="just">
              <a:lnSpc>
                <a:spcPts val="1400"/>
              </a:lnSpc>
            </a:pPr>
            <a:r>
              <a:rPr lang="en-US" sz="1400" b="1" dirty="0">
                <a:latin typeface="Times New Roman" panose="02020603050405020304" pitchFamily="18" charset="0"/>
                <a:cs typeface="Times New Roman" panose="02020603050405020304" pitchFamily="18" charset="0"/>
              </a:rPr>
              <a:t>[</a:t>
            </a:r>
            <a:r>
              <a:rPr lang="en-US" sz="1400" b="1" dirty="0" smtClean="0">
                <a:latin typeface="Times New Roman" panose="02020603050405020304" pitchFamily="18" charset="0"/>
                <a:cs typeface="Times New Roman" panose="02020603050405020304" pitchFamily="18" charset="0"/>
              </a:rPr>
              <a:t>11]</a:t>
            </a:r>
            <a:r>
              <a:rPr lang="en-US" sz="1400" dirty="0" smtClean="0">
                <a:latin typeface="Times New Roman" panose="02020603050405020304" pitchFamily="18" charset="0"/>
                <a:cs typeface="Times New Roman" panose="02020603050405020304" pitchFamily="18" charset="0"/>
              </a:rPr>
              <a:t> N</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Osifchin</a:t>
            </a:r>
            <a:r>
              <a:rPr lang="en-US" sz="1400" dirty="0">
                <a:latin typeface="Times New Roman" panose="02020603050405020304" pitchFamily="18" charset="0"/>
                <a:cs typeface="Times New Roman" panose="02020603050405020304" pitchFamily="18" charset="0"/>
              </a:rPr>
              <a:t> and G. </a:t>
            </a:r>
            <a:r>
              <a:rPr lang="en-US" sz="1400" dirty="0" err="1">
                <a:latin typeface="Times New Roman" panose="02020603050405020304" pitchFamily="18" charset="0"/>
                <a:cs typeface="Times New Roman" panose="02020603050405020304" pitchFamily="18" charset="0"/>
              </a:rPr>
              <a:t>Vau</a:t>
            </a:r>
            <a:r>
              <a:rPr lang="en-US" sz="1400" dirty="0">
                <a:latin typeface="Times New Roman" panose="02020603050405020304" pitchFamily="18" charset="0"/>
                <a:cs typeface="Times New Roman" panose="02020603050405020304" pitchFamily="18" charset="0"/>
              </a:rPr>
              <a:t>, "Power considerations for the modernization of telecommunications in Central and Eastern European and former Soviet Union (CEE/FSU) countries," in Second International Telecommunications Energy Special Conference, 1997, pp. 9-16.</a:t>
            </a:r>
          </a:p>
          <a:p>
            <a:pPr indent="-3038400" algn="just">
              <a:lnSpc>
                <a:spcPts val="1400"/>
              </a:lnSpc>
            </a:pPr>
            <a:r>
              <a:rPr lang="en-US" sz="1400" b="1" dirty="0">
                <a:latin typeface="Times New Roman" panose="02020603050405020304" pitchFamily="18" charset="0"/>
                <a:cs typeface="Times New Roman" panose="02020603050405020304" pitchFamily="18" charset="0"/>
              </a:rPr>
              <a:t>[</a:t>
            </a:r>
            <a:r>
              <a:rPr lang="en-US" sz="1400" b="1" dirty="0" smtClean="0">
                <a:latin typeface="Times New Roman" panose="02020603050405020304" pitchFamily="18" charset="0"/>
                <a:cs typeface="Times New Roman" panose="02020603050405020304" pitchFamily="18" charset="0"/>
              </a:rPr>
              <a:t>12]</a:t>
            </a:r>
            <a:r>
              <a:rPr lang="en-US" sz="1400" dirty="0" smtClean="0">
                <a:latin typeface="Times New Roman" panose="02020603050405020304" pitchFamily="18" charset="0"/>
                <a:cs typeface="Times New Roman" panose="02020603050405020304" pitchFamily="18" charset="0"/>
              </a:rPr>
              <a:t> E</a:t>
            </a:r>
            <a:r>
              <a:rPr lang="en-US" sz="1400" dirty="0">
                <a:latin typeface="Times New Roman" panose="02020603050405020304" pitchFamily="18" charset="0"/>
                <a:cs typeface="Times New Roman" panose="02020603050405020304" pitchFamily="18" charset="0"/>
              </a:rPr>
              <a:t>. P. Wigner, "Theory of traveling wave optical laser," Phys. Rev., vol. 134, pp. A635-A646, Dec. 1965</a:t>
            </a:r>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graphicFrame>
        <p:nvGraphicFramePr>
          <p:cNvPr id="47" name="Chart 46"/>
          <p:cNvGraphicFramePr>
            <a:graphicFrameLocks/>
          </p:cNvGraphicFramePr>
          <p:nvPr>
            <p:extLst>
              <p:ext uri="{D42A27DB-BD31-4B8C-83A1-F6EECF244321}">
                <p14:modId xmlns:p14="http://schemas.microsoft.com/office/powerpoint/2010/main" val="1148847868"/>
              </p:ext>
            </p:extLst>
          </p:nvPr>
        </p:nvGraphicFramePr>
        <p:xfrm>
          <a:off x="10970721" y="1105385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8" name="Chart 47"/>
          <p:cNvGraphicFramePr>
            <a:graphicFrameLocks/>
          </p:cNvGraphicFramePr>
          <p:nvPr>
            <p:extLst>
              <p:ext uri="{D42A27DB-BD31-4B8C-83A1-F6EECF244321}">
                <p14:modId xmlns:p14="http://schemas.microsoft.com/office/powerpoint/2010/main" val="3150812100"/>
              </p:ext>
            </p:extLst>
          </p:nvPr>
        </p:nvGraphicFramePr>
        <p:xfrm>
          <a:off x="16290972" y="1105933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9" name="Chart 48"/>
          <p:cNvGraphicFramePr>
            <a:graphicFrameLocks/>
          </p:cNvGraphicFramePr>
          <p:nvPr>
            <p:extLst>
              <p:ext uri="{D42A27DB-BD31-4B8C-83A1-F6EECF244321}">
                <p14:modId xmlns:p14="http://schemas.microsoft.com/office/powerpoint/2010/main" val="3239291157"/>
              </p:ext>
            </p:extLst>
          </p:nvPr>
        </p:nvGraphicFramePr>
        <p:xfrm>
          <a:off x="11723646" y="14432980"/>
          <a:ext cx="3758101" cy="23717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4" name="Chart 53"/>
          <p:cNvGraphicFramePr>
            <a:graphicFrameLocks/>
          </p:cNvGraphicFramePr>
          <p:nvPr>
            <p:extLst>
              <p:ext uri="{D42A27DB-BD31-4B8C-83A1-F6EECF244321}">
                <p14:modId xmlns:p14="http://schemas.microsoft.com/office/powerpoint/2010/main" val="1721108432"/>
              </p:ext>
            </p:extLst>
          </p:nvPr>
        </p:nvGraphicFramePr>
        <p:xfrm>
          <a:off x="16837461" y="14466856"/>
          <a:ext cx="3906189" cy="2336006"/>
        </p:xfrm>
        <a:graphic>
          <a:graphicData uri="http://schemas.openxmlformats.org/drawingml/2006/chart">
            <c:chart xmlns:c="http://schemas.openxmlformats.org/drawingml/2006/chart" xmlns:r="http://schemas.openxmlformats.org/officeDocument/2006/relationships" r:id="rId5"/>
          </a:graphicData>
        </a:graphic>
      </p:graphicFrame>
      <p:sp>
        <p:nvSpPr>
          <p:cNvPr id="55" name="TextBox 54"/>
          <p:cNvSpPr txBox="1"/>
          <p:nvPr/>
        </p:nvSpPr>
        <p:spPr>
          <a:xfrm>
            <a:off x="539809" y="11044852"/>
            <a:ext cx="9999141" cy="12721431"/>
          </a:xfrm>
          <a:prstGeom prst="rect">
            <a:avLst/>
          </a:prstGeom>
          <a:noFill/>
        </p:spPr>
        <p:txBody>
          <a:bodyPr wrap="square" lIns="0" tIns="0" rIns="0" bIns="0" rtlCol="0">
            <a:spAutoFit/>
          </a:bodyPr>
          <a:lstStyle/>
          <a:p>
            <a:pPr indent="4741200" algn="just">
              <a:lnSpc>
                <a:spcPts val="3200"/>
              </a:lnSpc>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section explains how and, where relevant, when the experiment was done. The researcher describes the experimental design, the apparatus, methods of gathering data and type of control. If any work was done in a natural habitat, the worker describes the study area, states its location and explains when the work was done. If specimens were collected for study, where and when that material was collected are stated. The general rule to remember is that the Materials and Methods section should be detailed and clear enough so that any reader knowledgeable in basic scientific techniques could duplicate the study if she/he wished to do </a:t>
            </a:r>
            <a:r>
              <a:rPr lang="en-US" sz="3200" dirty="0" smtClean="0">
                <a:latin typeface="Times New Roman" panose="02020603050405020304" pitchFamily="18" charset="0"/>
                <a:cs typeface="Times New Roman" panose="02020603050405020304" pitchFamily="18" charset="0"/>
              </a:rPr>
              <a:t>so.</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DO </a:t>
            </a:r>
            <a:r>
              <a:rPr lang="en-US" sz="3200" dirty="0">
                <a:latin typeface="Times New Roman" panose="02020603050405020304" pitchFamily="18" charset="0"/>
                <a:cs typeface="Times New Roman" panose="02020603050405020304" pitchFamily="18" charset="0"/>
              </a:rPr>
              <a:t>NOT write this section as though it were directions in a laboratory exercise </a:t>
            </a:r>
            <a:r>
              <a:rPr lang="en-US" sz="3200" dirty="0" smtClean="0">
                <a:latin typeface="Times New Roman" panose="02020603050405020304" pitchFamily="18" charset="0"/>
                <a:cs typeface="Times New Roman" panose="02020603050405020304" pitchFamily="18" charset="0"/>
              </a:rPr>
              <a:t>book. Simply </a:t>
            </a:r>
            <a:r>
              <a:rPr lang="en-US" sz="3200" dirty="0">
                <a:latin typeface="Times New Roman" panose="02020603050405020304" pitchFamily="18" charset="0"/>
                <a:cs typeface="Times New Roman" panose="02020603050405020304" pitchFamily="18" charset="0"/>
              </a:rPr>
              <a:t>describe how the experiment was </a:t>
            </a:r>
            <a:r>
              <a:rPr lang="en-US" sz="3200" dirty="0" smtClean="0">
                <a:latin typeface="Times New Roman" panose="02020603050405020304" pitchFamily="18" charset="0"/>
                <a:cs typeface="Times New Roman" panose="02020603050405020304" pitchFamily="18" charset="0"/>
              </a:rPr>
              <a:t>done. Also</a:t>
            </a:r>
            <a:r>
              <a:rPr lang="en-US" sz="3200" dirty="0">
                <a:latin typeface="Times New Roman" panose="02020603050405020304" pitchFamily="18" charset="0"/>
                <a:cs typeface="Times New Roman" panose="02020603050405020304" pitchFamily="18" charset="0"/>
              </a:rPr>
              <a:t>, DO NOT LIST the equipment used in the experiment. The materials that were used in the research are simply mentioned in the narrative as the experimental procedure is described in detail. If well-known methods were used without changes, simply name the methods (e.g., standard microscopic techniques; standard spectrophotometric techniques). If modified standard techniques were used, describe the changes</a:t>
            </a:r>
            <a:r>
              <a:rPr lang="en-US" sz="3200" dirty="0" smtClean="0">
                <a:latin typeface="Times New Roman" panose="02020603050405020304" pitchFamily="18" charset="0"/>
                <a:cs typeface="Times New Roman" panose="02020603050405020304" pitchFamily="18" charset="0"/>
              </a:rPr>
              <a:t>.</a:t>
            </a:r>
          </a:p>
          <a:p>
            <a:pPr indent="360000" algn="just">
              <a:lnSpc>
                <a:spcPts val="3200"/>
              </a:lnSpc>
            </a:pPr>
            <a:r>
              <a:rPr lang="en-US" sz="3200" dirty="0">
                <a:latin typeface="Times New Roman" panose="02020603050405020304" pitchFamily="18" charset="0"/>
                <a:cs typeface="Times New Roman" panose="02020603050405020304" pitchFamily="18" charset="0"/>
              </a:rPr>
              <a:t>Here the researcher presents summarized data for inspection using narrative text and, where appropriate, tables and figures to display summarized data. Only the results are presented. No interpretation of the data or conclusions about what the data might mean are given in this section. Data assembled in tables and/or figures should supplement the text and present the data in an easily understandable form. Do not present raw data! If tables and/or figures are used, they must be accompanied by narrative text. Do not </a:t>
            </a:r>
            <a:r>
              <a:rPr lang="en-US" sz="3200" dirty="0" smtClean="0">
                <a:latin typeface="Times New Roman" panose="02020603050405020304" pitchFamily="18" charset="0"/>
                <a:cs typeface="Times New Roman" panose="02020603050405020304" pitchFamily="18" charset="0"/>
              </a:rPr>
              <a:t>repeat</a:t>
            </a:r>
          </a:p>
        </p:txBody>
      </p:sp>
      <p:sp>
        <p:nvSpPr>
          <p:cNvPr id="58" name="TextBox 57"/>
          <p:cNvSpPr txBox="1"/>
          <p:nvPr/>
        </p:nvSpPr>
        <p:spPr>
          <a:xfrm>
            <a:off x="10781811" y="17546400"/>
            <a:ext cx="10050072" cy="6155531"/>
          </a:xfrm>
          <a:prstGeom prst="rect">
            <a:avLst/>
          </a:prstGeom>
          <a:noFill/>
        </p:spPr>
        <p:txBody>
          <a:bodyPr wrap="square" lIns="0" tIns="0" rIns="0" bIns="0" numCol="1" spcCol="216000" rtlCol="0">
            <a:spAutoFit/>
          </a:bodyPr>
          <a:lstStyle/>
          <a:p>
            <a:pPr algn="just">
              <a:lnSpc>
                <a:spcPts val="3200"/>
              </a:lnSpc>
            </a:pPr>
            <a:r>
              <a:rPr lang="en-US" sz="3200" dirty="0">
                <a:latin typeface="Times New Roman" panose="02020603050405020304" pitchFamily="18" charset="0"/>
                <a:cs typeface="Times New Roman" panose="02020603050405020304" pitchFamily="18" charset="0"/>
              </a:rPr>
              <a:t>extensively in the text the data you have presented in tables and figures. But, do not restrict yourself to passing comments either. (For example, only stating that "Results are shown in Table 1." is not appropriate.) The text describes the data presented in the tables and figures and calls attention to the important data that the </a:t>
            </a:r>
            <a:r>
              <a:rPr lang="en-US" sz="3200" dirty="0" smtClean="0">
                <a:latin typeface="Times New Roman" panose="02020603050405020304" pitchFamily="18" charset="0"/>
                <a:cs typeface="Times New Roman" panose="02020603050405020304" pitchFamily="18" charset="0"/>
              </a:rPr>
              <a:t>researcher will </a:t>
            </a:r>
            <a:r>
              <a:rPr lang="en-US" sz="3200" dirty="0">
                <a:latin typeface="Times New Roman" panose="02020603050405020304" pitchFamily="18" charset="0"/>
                <a:cs typeface="Times New Roman" panose="02020603050405020304" pitchFamily="18" charset="0"/>
              </a:rPr>
              <a:t>use to support Conclusions.</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this </a:t>
            </a:r>
            <a:r>
              <a:rPr lang="en-US" sz="3200" dirty="0" smtClean="0">
                <a:latin typeface="Times New Roman" panose="02020603050405020304" pitchFamily="18" charset="0"/>
                <a:cs typeface="Times New Roman" panose="02020603050405020304" pitchFamily="18" charset="0"/>
              </a:rPr>
              <a:t>section </a:t>
            </a:r>
            <a:r>
              <a:rPr lang="en-US" sz="3200" dirty="0">
                <a:latin typeface="Times New Roman" panose="02020603050405020304" pitchFamily="18" charset="0"/>
                <a:cs typeface="Times New Roman" panose="02020603050405020304" pitchFamily="18" charset="0"/>
              </a:rPr>
              <a:t>the indentation of the first line of the 1st paragraph is </a:t>
            </a:r>
            <a:r>
              <a:rPr lang="en-US" sz="3200" dirty="0" smtClean="0">
                <a:latin typeface="Times New Roman" panose="02020603050405020304" pitchFamily="18" charset="0"/>
                <a:cs typeface="Times New Roman" panose="02020603050405020304" pitchFamily="18" charset="0"/>
              </a:rPr>
              <a:t>13.17 </a:t>
            </a:r>
            <a:r>
              <a:rPr lang="en-US" sz="3200" dirty="0">
                <a:latin typeface="Times New Roman" panose="02020603050405020304" pitchFamily="18" charset="0"/>
                <a:cs typeface="Times New Roman" panose="02020603050405020304" pitchFamily="18" charset="0"/>
              </a:rPr>
              <a:t>cm, for other paragraphs the indentation is 1cm. Line spacing is exactly </a:t>
            </a:r>
            <a:r>
              <a:rPr lang="en-US" sz="3200" dirty="0" smtClean="0">
                <a:latin typeface="Times New Roman" panose="02020603050405020304" pitchFamily="18" charset="0"/>
                <a:cs typeface="Times New Roman" panose="02020603050405020304" pitchFamily="18" charset="0"/>
              </a:rPr>
              <a:t>32pt. Font </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lv-LV" sz="3200" dirty="0">
                <a:latin typeface="Times New Roman" panose="02020603050405020304" pitchFamily="18" charset="0"/>
                <a:cs typeface="Times New Roman" panose="02020603050405020304" pitchFamily="18" charset="0"/>
              </a:rPr>
              <a:t>Times New Roman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Font size – 32</a:t>
            </a:r>
            <a:r>
              <a:rPr lang="en-US" sz="3200" dirty="0" smtClean="0">
                <a:latin typeface="Times New Roman" panose="02020603050405020304" pitchFamily="18" charset="0"/>
                <a:cs typeface="Times New Roman" panose="02020603050405020304" pitchFamily="18" charset="0"/>
              </a:rPr>
              <a:t>. The font size of </a:t>
            </a:r>
            <a:r>
              <a:rPr lang="en-US" sz="3200" dirty="0">
                <a:latin typeface="Times New Roman" panose="02020603050405020304" pitchFamily="18" charset="0"/>
                <a:cs typeface="Times New Roman" panose="02020603050405020304" pitchFamily="18" charset="0"/>
              </a:rPr>
              <a:t>the caption of </a:t>
            </a:r>
            <a:r>
              <a:rPr lang="en-US" sz="3200" dirty="0" smtClean="0">
                <a:latin typeface="Times New Roman" panose="02020603050405020304" pitchFamily="18" charset="0"/>
                <a:cs typeface="Times New Roman" panose="02020603050405020304" pitchFamily="18" charset="0"/>
              </a:rPr>
              <a:t>figure is 14. </a:t>
            </a:r>
            <a:r>
              <a:rPr lang="en-US" sz="3200" dirty="0">
                <a:latin typeface="Times New Roman" panose="02020603050405020304" pitchFamily="18" charset="0"/>
                <a:cs typeface="Times New Roman" panose="02020603050405020304" pitchFamily="18" charset="0"/>
              </a:rPr>
              <a:t>Characters (with spaces) – </a:t>
            </a:r>
            <a:r>
              <a:rPr lang="en-US" sz="3200" dirty="0" smtClean="0">
                <a:latin typeface="Times New Roman" panose="02020603050405020304" pitchFamily="18" charset="0"/>
                <a:cs typeface="Times New Roman" panose="02020603050405020304" pitchFamily="18" charset="0"/>
              </a:rPr>
              <a:t>approx. 2570, but may vary according to the number and the size of figures/tables etc.</a:t>
            </a:r>
          </a:p>
          <a:p>
            <a:pPr indent="360000" algn="just">
              <a:lnSpc>
                <a:spcPts val="3200"/>
              </a:lnSpc>
            </a:pPr>
            <a:r>
              <a:rPr lang="en-US" sz="3200" dirty="0" smtClean="0">
                <a:latin typeface="Times New Roman" panose="02020603050405020304" pitchFamily="18" charset="0"/>
                <a:cs typeface="Times New Roman" panose="02020603050405020304" pitchFamily="18" charset="0"/>
              </a:rPr>
              <a:t>In this example the text is divided into two columns by two text boxes and separated by the space of 5mm.</a:t>
            </a:r>
          </a:p>
        </p:txBody>
      </p:sp>
      <p:sp>
        <p:nvSpPr>
          <p:cNvPr id="60" name="TextBox 59"/>
          <p:cNvSpPr txBox="1"/>
          <p:nvPr/>
        </p:nvSpPr>
        <p:spPr>
          <a:xfrm>
            <a:off x="11869731" y="13663105"/>
            <a:ext cx="3132990" cy="215444"/>
          </a:xfrm>
          <a:prstGeom prst="rect">
            <a:avLst/>
          </a:prstGeom>
          <a:noFill/>
        </p:spPr>
        <p:txBody>
          <a:bodyPr wrap="square" lIns="0" tIns="0" rIns="0" bIns="0" rtlCol="0">
            <a:spAutoFit/>
          </a:bodyPr>
          <a:lstStyle/>
          <a:p>
            <a:pPr algn="ctr"/>
            <a:r>
              <a:rPr lang="en-US" sz="1400" dirty="0" smtClean="0">
                <a:latin typeface="Minion Pro" panose="02040503050306020203" pitchFamily="18" charset="0"/>
              </a:rPr>
              <a:t>Fig. 1. </a:t>
            </a:r>
            <a:r>
              <a:rPr lang="en-US" sz="1400" dirty="0" err="1" smtClean="0">
                <a:latin typeface="Minion Pro" panose="02040503050306020203" pitchFamily="18" charset="0"/>
              </a:rPr>
              <a:t>Lorem</a:t>
            </a:r>
            <a:r>
              <a:rPr lang="en-US" sz="1400" dirty="0" smtClean="0">
                <a:latin typeface="Minion Pro" panose="02040503050306020203" pitchFamily="18" charset="0"/>
              </a:rPr>
              <a:t> </a:t>
            </a:r>
            <a:r>
              <a:rPr lang="en-US" sz="1400" dirty="0" err="1" smtClean="0">
                <a:latin typeface="Minion Pro" panose="02040503050306020203" pitchFamily="18" charset="0"/>
              </a:rPr>
              <a:t>ipsum</a:t>
            </a:r>
            <a:r>
              <a:rPr lang="en-US" sz="1400" dirty="0" smtClean="0">
                <a:latin typeface="Minion Pro" panose="02040503050306020203" pitchFamily="18" charset="0"/>
              </a:rPr>
              <a:t> dolor sit </a:t>
            </a:r>
            <a:r>
              <a:rPr lang="en-US" sz="1400" dirty="0" err="1" smtClean="0">
                <a:latin typeface="Minion Pro" panose="02040503050306020203" pitchFamily="18" charset="0"/>
              </a:rPr>
              <a:t>amet</a:t>
            </a:r>
            <a:r>
              <a:rPr lang="en-US" sz="1400" dirty="0" smtClean="0">
                <a:latin typeface="Minion Pro" panose="02040503050306020203" pitchFamily="18" charset="0"/>
              </a:rPr>
              <a:t>.</a:t>
            </a:r>
          </a:p>
        </p:txBody>
      </p:sp>
      <p:sp>
        <p:nvSpPr>
          <p:cNvPr id="65" name="TextBox 64"/>
          <p:cNvSpPr txBox="1"/>
          <p:nvPr/>
        </p:nvSpPr>
        <p:spPr>
          <a:xfrm>
            <a:off x="17189982" y="13670103"/>
            <a:ext cx="3132990" cy="215444"/>
          </a:xfrm>
          <a:prstGeom prst="rect">
            <a:avLst/>
          </a:prstGeom>
          <a:noFill/>
        </p:spPr>
        <p:txBody>
          <a:bodyPr wrap="square" lIns="0" tIns="0" rIns="0" bIns="0" rtlCol="0">
            <a:spAutoFit/>
          </a:bodyPr>
          <a:lstStyle/>
          <a:p>
            <a:pPr algn="ctr"/>
            <a:r>
              <a:rPr lang="en-US" sz="1400" dirty="0" smtClean="0">
                <a:latin typeface="Minion Pro" panose="02040503050306020203" pitchFamily="18" charset="0"/>
              </a:rPr>
              <a:t>Fig. 2. </a:t>
            </a:r>
            <a:r>
              <a:rPr lang="en-US" sz="1400" dirty="0" err="1" smtClean="0">
                <a:latin typeface="Minion Pro" panose="02040503050306020203" pitchFamily="18" charset="0"/>
              </a:rPr>
              <a:t>Lorem</a:t>
            </a:r>
            <a:r>
              <a:rPr lang="en-US" sz="1400" dirty="0" smtClean="0">
                <a:latin typeface="Minion Pro" panose="02040503050306020203" pitchFamily="18" charset="0"/>
              </a:rPr>
              <a:t> </a:t>
            </a:r>
            <a:r>
              <a:rPr lang="en-US" sz="1400" dirty="0" err="1" smtClean="0">
                <a:latin typeface="Minion Pro" panose="02040503050306020203" pitchFamily="18" charset="0"/>
              </a:rPr>
              <a:t>ipsum</a:t>
            </a:r>
            <a:r>
              <a:rPr lang="en-US" sz="1400" dirty="0" smtClean="0">
                <a:latin typeface="Minion Pro" panose="02040503050306020203" pitchFamily="18" charset="0"/>
              </a:rPr>
              <a:t> dolor sit </a:t>
            </a:r>
            <a:r>
              <a:rPr lang="en-US" sz="1400" dirty="0" err="1" smtClean="0">
                <a:latin typeface="Minion Pro" panose="02040503050306020203" pitchFamily="18" charset="0"/>
              </a:rPr>
              <a:t>amet</a:t>
            </a:r>
            <a:r>
              <a:rPr lang="en-US" sz="1400" dirty="0" smtClean="0">
                <a:latin typeface="Minion Pro" panose="02040503050306020203" pitchFamily="18" charset="0"/>
              </a:rPr>
              <a:t>.</a:t>
            </a:r>
          </a:p>
        </p:txBody>
      </p:sp>
      <p:sp>
        <p:nvSpPr>
          <p:cNvPr id="66" name="TextBox 65"/>
          <p:cNvSpPr txBox="1"/>
          <p:nvPr/>
        </p:nvSpPr>
        <p:spPr>
          <a:xfrm>
            <a:off x="17250660" y="16883883"/>
            <a:ext cx="3132990" cy="215444"/>
          </a:xfrm>
          <a:prstGeom prst="rect">
            <a:avLst/>
          </a:prstGeom>
          <a:noFill/>
        </p:spPr>
        <p:txBody>
          <a:bodyPr wrap="square" lIns="0" tIns="0" rIns="0" bIns="0" rtlCol="0">
            <a:spAutoFit/>
          </a:bodyPr>
          <a:lstStyle/>
          <a:p>
            <a:pPr algn="ctr"/>
            <a:r>
              <a:rPr lang="en-US" sz="1400" dirty="0" smtClean="0">
                <a:latin typeface="Minion Pro" panose="02040503050306020203" pitchFamily="18" charset="0"/>
              </a:rPr>
              <a:t>Fig. 4. </a:t>
            </a:r>
            <a:r>
              <a:rPr lang="en-US" sz="1400" dirty="0" err="1" smtClean="0">
                <a:latin typeface="Minion Pro" panose="02040503050306020203" pitchFamily="18" charset="0"/>
              </a:rPr>
              <a:t>Lorem</a:t>
            </a:r>
            <a:r>
              <a:rPr lang="en-US" sz="1400" dirty="0" smtClean="0">
                <a:latin typeface="Minion Pro" panose="02040503050306020203" pitchFamily="18" charset="0"/>
              </a:rPr>
              <a:t> </a:t>
            </a:r>
            <a:r>
              <a:rPr lang="en-US" sz="1400" dirty="0" err="1" smtClean="0">
                <a:latin typeface="Minion Pro" panose="02040503050306020203" pitchFamily="18" charset="0"/>
              </a:rPr>
              <a:t>ipsum</a:t>
            </a:r>
            <a:r>
              <a:rPr lang="en-US" sz="1400" dirty="0" smtClean="0">
                <a:latin typeface="Minion Pro" panose="02040503050306020203" pitchFamily="18" charset="0"/>
              </a:rPr>
              <a:t> dolor sit </a:t>
            </a:r>
            <a:r>
              <a:rPr lang="en-US" sz="1400" dirty="0" err="1" smtClean="0">
                <a:latin typeface="Minion Pro" panose="02040503050306020203" pitchFamily="18" charset="0"/>
              </a:rPr>
              <a:t>amet</a:t>
            </a:r>
            <a:r>
              <a:rPr lang="en-US" sz="1400" dirty="0" smtClean="0">
                <a:latin typeface="Minion Pro" panose="02040503050306020203" pitchFamily="18" charset="0"/>
              </a:rPr>
              <a:t>.</a:t>
            </a:r>
          </a:p>
        </p:txBody>
      </p:sp>
      <p:sp>
        <p:nvSpPr>
          <p:cNvPr id="67" name="TextBox 66"/>
          <p:cNvSpPr txBox="1"/>
          <p:nvPr/>
        </p:nvSpPr>
        <p:spPr>
          <a:xfrm>
            <a:off x="11974073" y="16887315"/>
            <a:ext cx="3132990" cy="215444"/>
          </a:xfrm>
          <a:prstGeom prst="rect">
            <a:avLst/>
          </a:prstGeom>
          <a:noFill/>
        </p:spPr>
        <p:txBody>
          <a:bodyPr wrap="square" lIns="0" tIns="0" rIns="0" bIns="0" rtlCol="0">
            <a:spAutoFit/>
          </a:bodyPr>
          <a:lstStyle/>
          <a:p>
            <a:pPr algn="ctr"/>
            <a:r>
              <a:rPr lang="en-US" sz="1400" dirty="0" smtClean="0">
                <a:latin typeface="Minion Pro" panose="02040503050306020203" pitchFamily="18" charset="0"/>
              </a:rPr>
              <a:t>Fig. 3. </a:t>
            </a:r>
            <a:r>
              <a:rPr lang="en-US" sz="1400" dirty="0" err="1" smtClean="0">
                <a:latin typeface="Minion Pro" panose="02040503050306020203" pitchFamily="18" charset="0"/>
              </a:rPr>
              <a:t>Lorem</a:t>
            </a:r>
            <a:r>
              <a:rPr lang="en-US" sz="1400" dirty="0" smtClean="0">
                <a:latin typeface="Minion Pro" panose="02040503050306020203" pitchFamily="18" charset="0"/>
              </a:rPr>
              <a:t> </a:t>
            </a:r>
            <a:r>
              <a:rPr lang="en-US" sz="1400" dirty="0" err="1" smtClean="0">
                <a:latin typeface="Minion Pro" panose="02040503050306020203" pitchFamily="18" charset="0"/>
              </a:rPr>
              <a:t>ipsum</a:t>
            </a:r>
            <a:r>
              <a:rPr lang="en-US" sz="1400" dirty="0" smtClean="0">
                <a:latin typeface="Minion Pro" panose="02040503050306020203" pitchFamily="18" charset="0"/>
              </a:rPr>
              <a:t> dolor sit </a:t>
            </a:r>
            <a:r>
              <a:rPr lang="en-US" sz="1400" dirty="0" err="1" smtClean="0">
                <a:latin typeface="Minion Pro" panose="02040503050306020203" pitchFamily="18" charset="0"/>
              </a:rPr>
              <a:t>amet</a:t>
            </a:r>
            <a:r>
              <a:rPr lang="en-US" sz="1400" dirty="0" smtClean="0">
                <a:latin typeface="Minion Pro" panose="02040503050306020203" pitchFamily="18" charset="0"/>
              </a:rPr>
              <a:t>.</a:t>
            </a:r>
          </a:p>
        </p:txBody>
      </p:sp>
    </p:spTree>
    <p:extLst>
      <p:ext uri="{BB962C8B-B14F-4D97-AF65-F5344CB8AC3E}">
        <p14:creationId xmlns:p14="http://schemas.microsoft.com/office/powerpoint/2010/main" val="3540644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718</TotalTime>
  <Words>1441</Words>
  <Application>Microsoft Office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Minion Pro</vt:lpstr>
      <vt:lpstr>Times New Roman</vt:lpstr>
      <vt:lpstr>Office Theme</vt:lpstr>
      <vt:lpstr>PowerPoint Presentation</vt:lpstr>
    </vt:vector>
  </TitlesOfParts>
  <Company>Riga Technical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Ingars Steiks</dc:creator>
  <cp:lastModifiedBy>Ingars Steiks</cp:lastModifiedBy>
  <cp:revision>66</cp:revision>
  <dcterms:created xsi:type="dcterms:W3CDTF">2013-04-05T08:52:28Z</dcterms:created>
  <dcterms:modified xsi:type="dcterms:W3CDTF">2015-01-20T08:21:54Z</dcterms:modified>
</cp:coreProperties>
</file>